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91" r:id="rId1"/>
  </p:sldMasterIdLst>
  <p:notesMasterIdLst>
    <p:notesMasterId r:id="rId51"/>
  </p:notesMasterIdLst>
  <p:sldIdLst>
    <p:sldId id="256" r:id="rId2"/>
    <p:sldId id="269" r:id="rId3"/>
    <p:sldId id="267" r:id="rId4"/>
    <p:sldId id="306" r:id="rId5"/>
    <p:sldId id="266" r:id="rId6"/>
    <p:sldId id="258" r:id="rId7"/>
    <p:sldId id="257" r:id="rId8"/>
    <p:sldId id="259" r:id="rId9"/>
    <p:sldId id="264" r:id="rId10"/>
    <p:sldId id="260" r:id="rId11"/>
    <p:sldId id="265" r:id="rId12"/>
    <p:sldId id="262" r:id="rId13"/>
    <p:sldId id="263" r:id="rId14"/>
    <p:sldId id="272" r:id="rId15"/>
    <p:sldId id="271" r:id="rId16"/>
    <p:sldId id="273" r:id="rId17"/>
    <p:sldId id="307" r:id="rId18"/>
    <p:sldId id="274" r:id="rId19"/>
    <p:sldId id="275" r:id="rId20"/>
    <p:sldId id="276" r:id="rId21"/>
    <p:sldId id="277" r:id="rId22"/>
    <p:sldId id="278" r:id="rId23"/>
    <p:sldId id="279" r:id="rId24"/>
    <p:sldId id="280" r:id="rId25"/>
    <p:sldId id="268" r:id="rId26"/>
    <p:sldId id="270" r:id="rId27"/>
    <p:sldId id="295" r:id="rId28"/>
    <p:sldId id="281" r:id="rId29"/>
    <p:sldId id="282" r:id="rId30"/>
    <p:sldId id="305" r:id="rId31"/>
    <p:sldId id="304" r:id="rId32"/>
    <p:sldId id="287" r:id="rId33"/>
    <p:sldId id="300" r:id="rId34"/>
    <p:sldId id="297" r:id="rId35"/>
    <p:sldId id="290" r:id="rId36"/>
    <p:sldId id="301" r:id="rId37"/>
    <p:sldId id="283" r:id="rId38"/>
    <p:sldId id="299" r:id="rId39"/>
    <p:sldId id="284" r:id="rId40"/>
    <p:sldId id="298" r:id="rId41"/>
    <p:sldId id="285" r:id="rId42"/>
    <p:sldId id="286" r:id="rId43"/>
    <p:sldId id="302" r:id="rId44"/>
    <p:sldId id="288" r:id="rId45"/>
    <p:sldId id="289" r:id="rId46"/>
    <p:sldId id="291" r:id="rId47"/>
    <p:sldId id="292" r:id="rId48"/>
    <p:sldId id="293" r:id="rId49"/>
    <p:sldId id="294"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32"/>
    <p:restoredTop sz="67755"/>
  </p:normalViewPr>
  <p:slideViewPr>
    <p:cSldViewPr snapToGrid="0" snapToObjects="1">
      <p:cViewPr varScale="1">
        <p:scale>
          <a:sx n="67" d="100"/>
          <a:sy n="67" d="100"/>
        </p:scale>
        <p:origin x="1368" y="67"/>
      </p:cViewPr>
      <p:guideLst/>
    </p:cSldViewPr>
  </p:slideViewPr>
  <p:notesTextViewPr>
    <p:cViewPr>
      <p:scale>
        <a:sx n="110" d="100"/>
        <a:sy n="11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D2E7D2-48F0-5E49-B3AE-0D068E9B4A86}" type="datetimeFigureOut">
              <a:rPr lang="en-US" smtClean="0"/>
              <a:t>9/5/2019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97B659-1B34-9448-85E7-F99E9012A957}" type="slidenum">
              <a:rPr lang="en-US" smtClean="0"/>
              <a:t>‹#›</a:t>
            </a:fld>
            <a:endParaRPr lang="en-US"/>
          </a:p>
        </p:txBody>
      </p:sp>
    </p:spTree>
    <p:extLst>
      <p:ext uri="{BB962C8B-B14F-4D97-AF65-F5344CB8AC3E}">
        <p14:creationId xmlns:p14="http://schemas.microsoft.com/office/powerpoint/2010/main" val="740512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lecture notes from a graduate course, which were prepared with feedback from co-teachers Stephen Mann and Craig Kaplan and colleagues Peter Shirley and Ward Lopes]</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a:t>
            </a:fld>
            <a:endParaRPr lang="en-US"/>
          </a:p>
        </p:txBody>
      </p:sp>
    </p:spTree>
    <p:extLst>
      <p:ext uri="{BB962C8B-B14F-4D97-AF65-F5344CB8AC3E}">
        <p14:creationId xmlns:p14="http://schemas.microsoft.com/office/powerpoint/2010/main" val="1524305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a lot of reasons someone might read a research paper.</a:t>
            </a:r>
          </a:p>
          <a:p>
            <a:endParaRPr lang="en-US" dirty="0"/>
          </a:p>
          <a:p>
            <a:r>
              <a:rPr lang="en-US" dirty="0"/>
              <a:t>Your goal in this course will primarily be the first one on this slide, although all of the ones on this slide will all matter at various points.</a:t>
            </a:r>
          </a:p>
        </p:txBody>
      </p:sp>
      <p:sp>
        <p:nvSpPr>
          <p:cNvPr id="4" name="Slide Number Placeholder 3"/>
          <p:cNvSpPr>
            <a:spLocks noGrp="1"/>
          </p:cNvSpPr>
          <p:nvPr>
            <p:ph type="sldNum" sz="quarter" idx="5"/>
          </p:nvPr>
        </p:nvSpPr>
        <p:spPr/>
        <p:txBody>
          <a:bodyPr/>
          <a:lstStyle/>
          <a:p>
            <a:fld id="{7797B659-1B34-9448-85E7-F99E9012A957}" type="slidenum">
              <a:rPr lang="en-US" smtClean="0"/>
              <a:t>10</a:t>
            </a:fld>
            <a:endParaRPr lang="en-US"/>
          </a:p>
        </p:txBody>
      </p:sp>
    </p:spTree>
    <p:extLst>
      <p:ext uri="{BB962C8B-B14F-4D97-AF65-F5344CB8AC3E}">
        <p14:creationId xmlns:p14="http://schemas.microsoft.com/office/powerpoint/2010/main" val="795318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other reasons that people read papers.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 hope you never read anything solely because I assigned it, without the intention of actually learning from the work.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I do expect that you’ll read many papers for reasons beyond learning about the topics, because you should. As you reach senior years as a graduate student, or if you continue in the field, you will be asked to review and edit papers.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When writing a paper, I often look to my favorite papers in computer science as role models for a good tone and structure. </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11</a:t>
            </a:fld>
            <a:endParaRPr lang="en-US"/>
          </a:p>
        </p:txBody>
      </p:sp>
    </p:spTree>
    <p:extLst>
      <p:ext uri="{BB962C8B-B14F-4D97-AF65-F5344CB8AC3E}">
        <p14:creationId xmlns:p14="http://schemas.microsoft.com/office/powerpoint/2010/main" val="24181829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major categories, based on peer review. </a:t>
            </a:r>
          </a:p>
          <a:p>
            <a:r>
              <a:rPr lang="en-US" dirty="0"/>
              <a:t>Fully </a:t>
            </a:r>
            <a:r>
              <a:rPr lang="en-US" b="1" dirty="0"/>
              <a:t>peer reviewed </a:t>
            </a:r>
            <a:r>
              <a:rPr lang="en-US" dirty="0"/>
              <a:t>work has been scrutinized by typically 3-5 experts in the area. They’ve checked it for correctness, writing quality, and reproducibility. The quality of this checking varies depending on the standards and process of the venue and the peers—they could be 20 year veterans, students reviewing their first paper, someone going line by line through one paper, or someone with 30 other papers to review that week.</a:t>
            </a:r>
          </a:p>
          <a:p>
            <a:endParaRPr lang="en-US" dirty="0"/>
          </a:p>
          <a:p>
            <a:r>
              <a:rPr lang="en-US" dirty="0"/>
              <a:t>Peer review isn’t an assurance of quality, but it indicates that the scientific community accepts this work as worth reading and adhering to current standards. This tends to force work a bit towards the mean—the very best work can be blunted by this process, as well as less-useful texts being improved or outright excluded by it.</a:t>
            </a:r>
          </a:p>
          <a:p>
            <a:endParaRPr lang="en-US" dirty="0"/>
          </a:p>
          <a:p>
            <a:r>
              <a:rPr lang="en-US" dirty="0"/>
              <a:t>“</a:t>
            </a:r>
            <a:r>
              <a:rPr lang="en-US" b="1" dirty="0"/>
              <a:t>Curated</a:t>
            </a:r>
            <a:r>
              <a:rPr lang="en-US" dirty="0"/>
              <a:t>” work is ”</a:t>
            </a:r>
            <a:r>
              <a:rPr lang="en-US" b="1" dirty="0"/>
              <a:t>Lightly reviewed</a:t>
            </a:r>
            <a:r>
              <a:rPr lang="en-US" dirty="0"/>
              <a:t>”. The subject matter, author, and outline of the material have been approved by peers (maybe a single editor or chairperson), but the actual content has not been verified in most cases. Frequently, only a proposal was seen by the reviewer and not the final version. The largest quality signal here is the reputations of the venue and the authors. Expect higher variation in correctness and writing standard than peer review… </a:t>
            </a:r>
          </a:p>
          <a:p>
            <a:endParaRPr lang="en-US" dirty="0"/>
          </a:p>
          <a:p>
            <a:r>
              <a:rPr lang="en-US" dirty="0"/>
              <a:t>In rendering, game developers and some offline rendering experts working in the industry prefer publishing in these forms because it is more efficient from the authors’ perspective. Many influential works appeared as book chapters and Game Developers Conference talks instead of peer reviewed papers.</a:t>
            </a:r>
          </a:p>
          <a:p>
            <a:endParaRPr lang="en-US" dirty="0"/>
          </a:p>
          <a:p>
            <a:r>
              <a:rPr lang="en-US" b="1" dirty="0"/>
              <a:t>Self-published </a:t>
            </a:r>
            <a:r>
              <a:rPr lang="en-US" b="0" dirty="0"/>
              <a:t>work is unreviewed. It has the highest variance. This is a very good way for authors to present new results and readers to stay on top of a fast-moving field, where best practices can change every few months. It is also important for a field driven by applied and industry research, where authors/inventors may not have institutional support for participating in the peer-review process. When One is fully dependent on the authors’ reputation.  Again, some very influential rendering work has appeared in these forms, such as the PBRT book and Stephen Hill’s blog, which won Academy and SIGGRAPH awards. </a:t>
            </a:r>
          </a:p>
          <a:p>
            <a:endParaRPr lang="en-US" b="0" dirty="0"/>
          </a:p>
          <a:p>
            <a:endParaRPr lang="en-US" b="1" dirty="0"/>
          </a:p>
        </p:txBody>
      </p:sp>
      <p:sp>
        <p:nvSpPr>
          <p:cNvPr id="4" name="Slide Number Placeholder 3"/>
          <p:cNvSpPr>
            <a:spLocks noGrp="1"/>
          </p:cNvSpPr>
          <p:nvPr>
            <p:ph type="sldNum" sz="quarter" idx="5"/>
          </p:nvPr>
        </p:nvSpPr>
        <p:spPr/>
        <p:txBody>
          <a:bodyPr/>
          <a:lstStyle/>
          <a:p>
            <a:fld id="{7797B659-1B34-9448-85E7-F99E9012A957}" type="slidenum">
              <a:rPr lang="en-US" smtClean="0"/>
              <a:t>12</a:t>
            </a:fld>
            <a:endParaRPr lang="en-US"/>
          </a:p>
        </p:txBody>
      </p:sp>
    </p:spTree>
    <p:extLst>
      <p:ext uri="{BB962C8B-B14F-4D97-AF65-F5344CB8AC3E}">
        <p14:creationId xmlns:p14="http://schemas.microsoft.com/office/powerpoint/2010/main" val="30990862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can tell a lot about a paper and whether it will have what you’re looking for just by where it was published.</a:t>
            </a:r>
          </a:p>
          <a:p>
            <a:endParaRPr lang="en-US" dirty="0"/>
          </a:p>
          <a:p>
            <a:r>
              <a:rPr lang="en-US" dirty="0"/>
              <a:t>The big venues favor academic research; they are always impressive and good science but have varying levels of short-term applicability and are often a bit conservative.</a:t>
            </a:r>
          </a:p>
          <a:p>
            <a:endParaRPr lang="en-US" dirty="0"/>
          </a:p>
          <a:p>
            <a:r>
              <a:rPr lang="en-US" dirty="0"/>
              <a:t>ACM Transactions on Graphics, “</a:t>
            </a:r>
            <a:r>
              <a:rPr lang="en-US" dirty="0" err="1"/>
              <a:t>ToG</a:t>
            </a:r>
            <a:r>
              <a:rPr lang="en-US" dirty="0"/>
              <a:t>”, is a journal that has become essentially the same as the SIGGRAPH annual conference and its newer SIGGRAPH Asia counterpart for your purposes: These all feature big results, usually with polished exposition and figures and many motivating examples.  You’ll notice that most of the papers for this course come from these venues.</a:t>
            </a:r>
          </a:p>
          <a:p>
            <a:endParaRPr lang="en-US" dirty="0"/>
          </a:p>
          <a:p>
            <a:r>
              <a:rPr lang="en-US" dirty="0"/>
              <a:t>Transactions on Visualization and Computer Graphics is essentially IEEE’s equivalent of ACM </a:t>
            </a:r>
            <a:r>
              <a:rPr lang="en-US" dirty="0" err="1"/>
              <a:t>ToG</a:t>
            </a:r>
            <a:r>
              <a:rPr lang="en-US" dirty="0"/>
              <a:t>.</a:t>
            </a:r>
          </a:p>
          <a:p>
            <a:endParaRPr lang="en-US" dirty="0"/>
          </a:p>
          <a:p>
            <a:r>
              <a:rPr lang="en-US" dirty="0"/>
              <a:t>The </a:t>
            </a:r>
            <a:r>
              <a:rPr lang="en-US" dirty="0" err="1"/>
              <a:t>Eurographics</a:t>
            </a:r>
            <a:r>
              <a:rPr lang="en-US" dirty="0"/>
              <a:t> annual conference is another big venue. </a:t>
            </a:r>
          </a:p>
          <a:p>
            <a:endParaRPr lang="en-US" dirty="0"/>
          </a:p>
          <a:p>
            <a:endParaRPr lang="en-US" dirty="0"/>
          </a:p>
          <a:p>
            <a:r>
              <a:rPr lang="en-US" dirty="0"/>
              <a:t>Smaller conferences tend towards more risky and aggressive ideas, as well as ones closer to industry practice. There’s a lot more variance in significance and presentation quality, but many of the most important ideas—especially for </a:t>
            </a:r>
            <a:r>
              <a:rPr lang="en-US" i="1" dirty="0"/>
              <a:t>real time </a:t>
            </a:r>
            <a:r>
              <a:rPr lang="en-US" i="0" dirty="0"/>
              <a:t>rendering– appeared first in small conferences instead of SIGGRAPH.</a:t>
            </a:r>
          </a:p>
          <a:p>
            <a:r>
              <a:rPr lang="en-US" i="0" dirty="0"/>
              <a:t>These</a:t>
            </a:r>
            <a:r>
              <a:rPr lang="en-US" dirty="0"/>
              <a:t> are often good papers to reproduce as student projects.</a:t>
            </a:r>
          </a:p>
          <a:p>
            <a:endParaRPr lang="en-US" dirty="0"/>
          </a:p>
          <a:p>
            <a:r>
              <a:rPr lang="en-US" dirty="0"/>
              <a:t>The </a:t>
            </a:r>
            <a:r>
              <a:rPr lang="en-US" dirty="0" err="1"/>
              <a:t>Eurographics</a:t>
            </a:r>
            <a:r>
              <a:rPr lang="en-US" dirty="0"/>
              <a:t> Symposium on Rendering (EGSR) favors more theoretical work in rendering. EGSR papers also usually emphasize offline rendering.</a:t>
            </a:r>
          </a:p>
          <a:p>
            <a:endParaRPr lang="en-US" dirty="0"/>
          </a:p>
          <a:p>
            <a:r>
              <a:rPr lang="en-US" dirty="0"/>
              <a:t>High Performance Graphics (HPG) and Interactive 3D Graphics and Games (I3D) are conferences that emphasize real-time rendering and practical, industry-facing solutions. They are closely related to the Journal of Computer Graphics Techniques and Proceedings of the ACM journals.</a:t>
            </a:r>
          </a:p>
          <a:p>
            <a:endParaRPr lang="en-US" dirty="0"/>
          </a:p>
          <a:p>
            <a:r>
              <a:rPr lang="en-US" dirty="0"/>
              <a:t>IEEE Computer Graphics &amp; Applications is an outlier as a more informal journal tied to practice and implications.</a:t>
            </a:r>
          </a:p>
          <a:p>
            <a:endParaRPr lang="en-US" dirty="0"/>
          </a:p>
          <a:p>
            <a:r>
              <a:rPr lang="en-US" dirty="0"/>
              <a:t>The books on the last line are examples of journal-like edited collections favored by game developers. They aren’t peer-reviewed in the traditional sense and tend to be less academic, but are in many ways similar to JCGT as extremely practical advice on specific problems. These tend to have drop-in solutions for state-of-the-art renderers, especially real-time ones.</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13</a:t>
            </a:fld>
            <a:endParaRPr lang="en-US"/>
          </a:p>
        </p:txBody>
      </p:sp>
    </p:spTree>
    <p:extLst>
      <p:ext uri="{BB962C8B-B14F-4D97-AF65-F5344CB8AC3E}">
        <p14:creationId xmlns:p14="http://schemas.microsoft.com/office/powerpoint/2010/main" val="3921088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14</a:t>
            </a:fld>
            <a:endParaRPr lang="en-US"/>
          </a:p>
        </p:txBody>
      </p:sp>
    </p:spTree>
    <p:extLst>
      <p:ext uri="{BB962C8B-B14F-4D97-AF65-F5344CB8AC3E}">
        <p14:creationId xmlns:p14="http://schemas.microsoft.com/office/powerpoint/2010/main" val="29698566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Rendering papers tend to follow this main structure.</a:t>
            </a:r>
          </a:p>
          <a:p>
            <a:endParaRPr lang="en-US" dirty="0"/>
          </a:p>
          <a:p>
            <a:r>
              <a:rPr lang="en-US" dirty="0"/>
              <a:t>Most scientific writing is similar, although the emphasis shifts by field. For example, “related work” is usually a full-page survey in rendering but in psychology or economics is often a handful of citations in passing. In lab sciences, there is often a significant methodology section, and in mathematics there is rarely an experimental evaluation section.</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15</a:t>
            </a:fld>
            <a:endParaRPr lang="en-US"/>
          </a:p>
        </p:txBody>
      </p:sp>
    </p:spTree>
    <p:extLst>
      <p:ext uri="{BB962C8B-B14F-4D97-AF65-F5344CB8AC3E}">
        <p14:creationId xmlns:p14="http://schemas.microsoft.com/office/powerpoint/2010/main" val="33201912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Modern computer graphics papers almost always begin with a “teaser” image that shows the main result of the work and compares it to alternative methods.</a:t>
            </a:r>
          </a:p>
          <a:p>
            <a:r>
              <a:rPr lang="en-US" dirty="0"/>
              <a:t>This is a terrific practice which allows you to immediately understand what problem the paper is solving and how well its solution work in the best case.</a:t>
            </a:r>
          </a:p>
          <a:p>
            <a:r>
              <a:rPr lang="en-US" dirty="0"/>
              <a:t>It also provides a nice visual reference—there are many papers that I remember, e.g., as “the one with the egg pictures” or “the ring caustic in grass”, because of some iconic image from the paper.</a:t>
            </a:r>
          </a:p>
        </p:txBody>
      </p:sp>
      <p:sp>
        <p:nvSpPr>
          <p:cNvPr id="4" name="Slide Number Placeholder 3"/>
          <p:cNvSpPr>
            <a:spLocks noGrp="1"/>
          </p:cNvSpPr>
          <p:nvPr>
            <p:ph type="sldNum" sz="quarter" idx="5"/>
          </p:nvPr>
        </p:nvSpPr>
        <p:spPr/>
        <p:txBody>
          <a:bodyPr/>
          <a:lstStyle/>
          <a:p>
            <a:fld id="{7797B659-1B34-9448-85E7-F99E9012A957}" type="slidenum">
              <a:rPr lang="en-US" smtClean="0"/>
              <a:t>16</a:t>
            </a:fld>
            <a:endParaRPr lang="en-US"/>
          </a:p>
        </p:txBody>
      </p:sp>
    </p:spTree>
    <p:extLst>
      <p:ext uri="{BB962C8B-B14F-4D97-AF65-F5344CB8AC3E}">
        <p14:creationId xmlns:p14="http://schemas.microsoft.com/office/powerpoint/2010/main" val="4827403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a really good scientific paper, the title is the main point of the paper, e.g.</a:t>
            </a:r>
          </a:p>
          <a:p>
            <a:pPr marL="0" indent="0">
              <a:buNone/>
            </a:pPr>
            <a:endParaRPr lang="en-US" dirty="0"/>
          </a:p>
          <a:p>
            <a:pPr marL="0" indent="0">
              <a:buNone/>
            </a:pPr>
            <a:r>
              <a:rPr lang="en-US" dirty="0"/>
              <a:t>This is easier to accomplish in some fields than others. In rendering, the title will usually give a hint as to the problem and main technique used to approach it, because we’re largely evaluating our own algorithm designs rather than measuring or discovering something about the natural world. </a:t>
            </a:r>
          </a:p>
          <a:p>
            <a:pPr marL="0" indent="0">
              <a:buNone/>
            </a:pPr>
            <a:endParaRPr lang="en-US" dirty="0"/>
          </a:p>
          <a:p>
            <a:pPr marL="0" indent="0">
              <a:buNone/>
            </a:pPr>
            <a:r>
              <a:rPr lang="en-US" dirty="0"/>
              <a:t>Some graphics papers have really memorable titles ”Building Rome in a Day” or “Style Machines” that indicate the problem and will help you find the paper later, but tell you little about the technique or the result.</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17</a:t>
            </a:fld>
            <a:endParaRPr lang="en-US"/>
          </a:p>
        </p:txBody>
      </p:sp>
    </p:spTree>
    <p:extLst>
      <p:ext uri="{BB962C8B-B14F-4D97-AF65-F5344CB8AC3E}">
        <p14:creationId xmlns:p14="http://schemas.microsoft.com/office/powerpoint/2010/main" val="5318698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For a really good scientific paper, the title is the main point of the paper, e.g.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err="1">
                <a:solidFill>
                  <a:schemeClr val="tx1"/>
                </a:solidFill>
                <a:effectLst/>
                <a:latin typeface="+mn-lt"/>
                <a:ea typeface="+mn-ea"/>
                <a:cs typeface="+mn-cs"/>
              </a:rPr>
              <a:t>Mechanosensation</a:t>
            </a:r>
            <a:r>
              <a:rPr lang="en-US" sz="1200" b="0" i="0" kern="1200" dirty="0">
                <a:solidFill>
                  <a:schemeClr val="tx1"/>
                </a:solidFill>
                <a:effectLst/>
                <a:latin typeface="+mn-lt"/>
                <a:ea typeface="+mn-ea"/>
                <a:cs typeface="+mn-cs"/>
              </a:rPr>
              <a:t> of cyclical force by PIEZO1 is essential for innate immunity</a:t>
            </a:r>
          </a:p>
          <a:p>
            <a:pPr marL="0" indent="0">
              <a:buNone/>
            </a:pPr>
            <a:endParaRPr lang="en-US" dirty="0"/>
          </a:p>
          <a:p>
            <a:pPr marL="0" indent="0">
              <a:buNone/>
            </a:pPr>
            <a:r>
              <a:rPr lang="en-US" dirty="0"/>
              <a:t>This is easier to accomplish in some fields than others.</a:t>
            </a:r>
          </a:p>
          <a:p>
            <a:endParaRPr lang="en-US" dirty="0"/>
          </a:p>
          <a:p>
            <a:r>
              <a:rPr lang="en-US" dirty="0"/>
              <a:t>An abstract tells you:</a:t>
            </a:r>
          </a:p>
          <a:p>
            <a:endParaRPr lang="en-US" dirty="0"/>
          </a:p>
          <a:p>
            <a:pPr marL="228600" indent="-228600">
              <a:buAutoNum type="arabicPeriod"/>
            </a:pPr>
            <a:r>
              <a:rPr lang="en-US" dirty="0"/>
              <a:t>The problem that the paper is solving</a:t>
            </a:r>
          </a:p>
          <a:p>
            <a:pPr marL="228600" indent="-228600">
              <a:buAutoNum type="arabicPeriod"/>
            </a:pPr>
            <a:r>
              <a:rPr lang="en-US" dirty="0"/>
              <a:t>Why previous solutions are imperfect</a:t>
            </a:r>
          </a:p>
          <a:p>
            <a:pPr marL="228600" indent="-228600">
              <a:buAutoNum type="arabicPeriod"/>
            </a:pPr>
            <a:r>
              <a:rPr lang="en-US" dirty="0"/>
              <a:t>The key idea for the new solution or insight into how to look at the problem</a:t>
            </a:r>
          </a:p>
          <a:p>
            <a:pPr marL="228600" indent="-228600">
              <a:buAutoNum type="arabicPeriod"/>
            </a:pPr>
            <a:r>
              <a:rPr lang="en-US" dirty="0"/>
              <a:t>How well the new solution works</a:t>
            </a:r>
          </a:p>
          <a:p>
            <a:pPr marL="0" indent="0">
              <a:buNone/>
            </a:pP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18</a:t>
            </a:fld>
            <a:endParaRPr lang="en-US"/>
          </a:p>
        </p:txBody>
      </p:sp>
    </p:spTree>
    <p:extLst>
      <p:ext uri="{BB962C8B-B14F-4D97-AF65-F5344CB8AC3E}">
        <p14:creationId xmlns:p14="http://schemas.microsoft.com/office/powerpoint/2010/main" val="219577970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In this particular example, I like that:</a:t>
            </a:r>
          </a:p>
          <a:p>
            <a:pPr marL="0" indent="0">
              <a:buNone/>
            </a:pPr>
            <a:endParaRPr lang="en-US" dirty="0"/>
          </a:p>
          <a:p>
            <a:pPr marL="171450" indent="-171450">
              <a:buFontTx/>
              <a:buChar char="-"/>
            </a:pPr>
            <a:r>
              <a:rPr lang="en-US" dirty="0"/>
              <a:t>The abstract gives quantitative results</a:t>
            </a:r>
          </a:p>
          <a:p>
            <a:pPr marL="171450" indent="-171450">
              <a:buFontTx/>
              <a:buChar char="-"/>
            </a:pPr>
            <a:r>
              <a:rPr lang="en-US" dirty="0"/>
              <a:t>The title makes the problem (wide BVH traversal) and solution (short stack) clear</a:t>
            </a:r>
          </a:p>
          <a:p>
            <a:pPr marL="171450" indent="-171450">
              <a:buFontTx/>
              <a:buChar char="-"/>
            </a:pPr>
            <a:r>
              <a:rPr lang="en-US" dirty="0"/>
              <a:t>The abstract covers all of the areas that it should</a:t>
            </a:r>
          </a:p>
          <a:p>
            <a:pPr marL="171450" indent="-171450">
              <a:buFontTx/>
              <a:buChar char="-"/>
            </a:pPr>
            <a:r>
              <a:rPr lang="en-US" dirty="0"/>
              <a:t>The abstract is short!</a:t>
            </a:r>
          </a:p>
          <a:p>
            <a:pPr marL="171450" indent="-171450">
              <a:buFontTx/>
              <a:buChar char="-"/>
            </a:pPr>
            <a:endParaRPr lang="en-US" dirty="0"/>
          </a:p>
          <a:p>
            <a:pPr marL="0" indent="0" algn="l">
              <a:buFontTx/>
              <a:buNone/>
            </a:pPr>
            <a:r>
              <a:rPr lang="en-US" dirty="0"/>
              <a:t>For what it’s worth, this could be improved by:</a:t>
            </a:r>
          </a:p>
          <a:p>
            <a:pPr marL="0" indent="0" algn="l">
              <a:buFontTx/>
              <a:buNone/>
            </a:pPr>
            <a:endParaRPr lang="en-US" dirty="0"/>
          </a:p>
          <a:p>
            <a:pPr marL="171450" indent="-171450" algn="l">
              <a:buFontTx/>
              <a:buChar char="-"/>
            </a:pPr>
            <a:r>
              <a:rPr lang="en-US" dirty="0"/>
              <a:t>Quantifying the speedup for GPU BVH traversal using this stack, which is the real payoff</a:t>
            </a:r>
          </a:p>
          <a:p>
            <a:pPr marL="171450" indent="-171450" algn="l">
              <a:buFontTx/>
              <a:buChar char="-"/>
            </a:pPr>
            <a:r>
              <a:rPr lang="en-US" dirty="0"/>
              <a:t>Moving the “In this paper…” sentence to the </a:t>
            </a:r>
            <a:r>
              <a:rPr lang="en-US" i="1" dirty="0"/>
              <a:t>front</a:t>
            </a:r>
            <a:r>
              <a:rPr lang="en-US" i="0" dirty="0"/>
              <a:t>, so that I immediately know what it is delivering: an algorithm</a:t>
            </a:r>
          </a:p>
          <a:p>
            <a:pPr marL="171450" indent="-171450" algn="l">
              <a:buFontTx/>
              <a:buChar char="-"/>
            </a:pPr>
            <a:r>
              <a:rPr lang="en-US" dirty="0"/>
              <a:t>Explaining </a:t>
            </a:r>
            <a:r>
              <a:rPr lang="en-US" i="1" dirty="0"/>
              <a:t>why</a:t>
            </a:r>
            <a:r>
              <a:rPr lang="en-US" i="0" dirty="0"/>
              <a:t> keeping the stack in registers (not just “on chip”) gives such a huge speedup for GPUs</a:t>
            </a:r>
          </a:p>
          <a:p>
            <a:pPr marL="171450" indent="-171450" algn="l">
              <a:buFontTx/>
              <a:buChar char="-"/>
            </a:pPr>
            <a:r>
              <a:rPr lang="en-US" i="0" dirty="0"/>
              <a:t>Removing some of the repetition, “short stack…just a few entries”, “just five stack entries” to make room for the above</a:t>
            </a:r>
            <a:endParaRPr lang="en-US" dirty="0"/>
          </a:p>
          <a:p>
            <a:pPr marL="0" indent="0">
              <a:buNone/>
            </a:pPr>
            <a:endParaRPr lang="en-US" dirty="0"/>
          </a:p>
          <a:p>
            <a:pPr marL="0" indent="0">
              <a:buNone/>
            </a:pPr>
            <a:r>
              <a:rPr lang="en-US" dirty="0"/>
              <a:t>…but </a:t>
            </a:r>
            <a:r>
              <a:rPr lang="en-US" i="1" dirty="0"/>
              <a:t>writing</a:t>
            </a:r>
            <a:r>
              <a:rPr lang="en-US" i="0" dirty="0"/>
              <a:t> a paper isn’t our goal today, and I want to leave you with the high-order impression that this is a good abstract and that the highlighted words are what you’re trying to get from it as a reader.</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19</a:t>
            </a:fld>
            <a:endParaRPr lang="en-US"/>
          </a:p>
        </p:txBody>
      </p:sp>
    </p:spTree>
    <p:extLst>
      <p:ext uri="{BB962C8B-B14F-4D97-AF65-F5344CB8AC3E}">
        <p14:creationId xmlns:p14="http://schemas.microsoft.com/office/powerpoint/2010/main" val="126509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a:t>
            </a:fld>
            <a:endParaRPr lang="en-US"/>
          </a:p>
        </p:txBody>
      </p:sp>
    </p:spTree>
    <p:extLst>
      <p:ext uri="{BB962C8B-B14F-4D97-AF65-F5344CB8AC3E}">
        <p14:creationId xmlns:p14="http://schemas.microsoft.com/office/powerpoint/2010/main" val="11742063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20</a:t>
            </a:fld>
            <a:endParaRPr lang="en-US"/>
          </a:p>
        </p:txBody>
      </p:sp>
    </p:spTree>
    <p:extLst>
      <p:ext uri="{BB962C8B-B14F-4D97-AF65-F5344CB8AC3E}">
        <p14:creationId xmlns:p14="http://schemas.microsoft.com/office/powerpoint/2010/main" val="31023351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you’re trying to get on your first pass through the paper is an understanding of “how is this different from other approaches”, which is what I’m highlighting in pink.</a:t>
            </a:r>
          </a:p>
          <a:p>
            <a:endParaRPr lang="en-US" dirty="0"/>
          </a:p>
          <a:p>
            <a:r>
              <a:rPr lang="en-US" dirty="0"/>
              <a:t>If you don’t know much about this paper’s particular area, then the blue categorization will give you some context, however you should just read the subsection/paragraph titles at first and skip most of the text.</a:t>
            </a:r>
          </a:p>
        </p:txBody>
      </p:sp>
      <p:sp>
        <p:nvSpPr>
          <p:cNvPr id="4" name="Slide Number Placeholder 3"/>
          <p:cNvSpPr>
            <a:spLocks noGrp="1"/>
          </p:cNvSpPr>
          <p:nvPr>
            <p:ph type="sldNum" sz="quarter" idx="5"/>
          </p:nvPr>
        </p:nvSpPr>
        <p:spPr/>
        <p:txBody>
          <a:bodyPr/>
          <a:lstStyle/>
          <a:p>
            <a:fld id="{7797B659-1B34-9448-85E7-F99E9012A957}" type="slidenum">
              <a:rPr lang="en-US" smtClean="0"/>
              <a:t>21</a:t>
            </a:fld>
            <a:endParaRPr lang="en-US"/>
          </a:p>
        </p:txBody>
      </p:sp>
    </p:spTree>
    <p:extLst>
      <p:ext uri="{BB962C8B-B14F-4D97-AF65-F5344CB8AC3E}">
        <p14:creationId xmlns:p14="http://schemas.microsoft.com/office/powerpoint/2010/main" val="25431908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22</a:t>
            </a:fld>
            <a:endParaRPr lang="en-US"/>
          </a:p>
        </p:txBody>
      </p:sp>
    </p:spTree>
    <p:extLst>
      <p:ext uri="{BB962C8B-B14F-4D97-AF65-F5344CB8AC3E}">
        <p14:creationId xmlns:p14="http://schemas.microsoft.com/office/powerpoint/2010/main" val="11578220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23</a:t>
            </a:fld>
            <a:endParaRPr lang="en-US"/>
          </a:p>
        </p:txBody>
      </p:sp>
    </p:spTree>
    <p:extLst>
      <p:ext uri="{BB962C8B-B14F-4D97-AF65-F5344CB8AC3E}">
        <p14:creationId xmlns:p14="http://schemas.microsoft.com/office/powerpoint/2010/main" val="1457098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24</a:t>
            </a:fld>
            <a:endParaRPr lang="en-US"/>
          </a:p>
        </p:txBody>
      </p:sp>
    </p:spTree>
    <p:extLst>
      <p:ext uri="{BB962C8B-B14F-4D97-AF65-F5344CB8AC3E}">
        <p14:creationId xmlns:p14="http://schemas.microsoft.com/office/powerpoint/2010/main" val="2168281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About 10% of a paper actually describes the new information that you’re trying to learn. </a:t>
            </a:r>
          </a:p>
          <a:p>
            <a:endParaRPr lang="en-US" dirty="0"/>
          </a:p>
          <a:p>
            <a:r>
              <a:rPr lang="en-US" dirty="0"/>
              <a:t>The rest is context and evaluation. Those are valuable, of course, but you need to first identify what the new piece to understand why the paper matters, whether you’re reading the </a:t>
            </a:r>
            <a:r>
              <a:rPr lang="en-US" i="1" dirty="0"/>
              <a:t>right</a:t>
            </a:r>
            <a:r>
              <a:rPr lang="en-US" i="0" dirty="0"/>
              <a:t> paper, and how important that new piece actually is to you (Does it produce good results? Does it execute efficiently? Does it have unacceptable constraints or limitations?) These are of course the same questions a reviewer is trying to answer!</a:t>
            </a:r>
            <a:endParaRPr lang="en-US" dirty="0"/>
          </a:p>
          <a:p>
            <a:endParaRPr lang="en-US" dirty="0"/>
          </a:p>
          <a:p>
            <a:r>
              <a:rPr lang="en-US" dirty="0"/>
              <a:t>Here’s how I read a realistic rendering paper. Some of this is rendering-specific (or Morgan-specific), but all scientists read in multiple passes and jump around within each pass roughly in this way.</a:t>
            </a:r>
          </a:p>
          <a:p>
            <a:endParaRPr lang="en-US" dirty="0"/>
          </a:p>
          <a:p>
            <a:r>
              <a:rPr lang="en-US" dirty="0"/>
              <a:t>As a running example, I’ll use the </a:t>
            </a:r>
            <a:r>
              <a:rPr lang="en-US" dirty="0" err="1"/>
              <a:t>Kajiya</a:t>
            </a:r>
            <a:r>
              <a:rPr lang="en-US" dirty="0"/>
              <a:t> ’86 paper that was assigned reading for today. I’m choosing that because it is the key paper from which everything else in this course follows, not because it is the most representative paper in its structure or the best-written paper (although </a:t>
            </a:r>
            <a:r>
              <a:rPr lang="en-US"/>
              <a:t>it has a lot to like).</a:t>
            </a:r>
            <a:endParaRPr lang="en-US" dirty="0"/>
          </a:p>
          <a:p>
            <a:endParaRPr lang="en-US" dirty="0"/>
          </a:p>
          <a:p>
            <a:r>
              <a:rPr lang="en-US" dirty="0"/>
              <a:t>I’m going to show you </a:t>
            </a:r>
            <a:r>
              <a:rPr lang="en-US" i="0" dirty="0"/>
              <a:t>how</a:t>
            </a:r>
            <a:r>
              <a:rPr lang="en-US" i="1" dirty="0"/>
              <a:t> </a:t>
            </a:r>
            <a:r>
              <a:rPr lang="en-US" i="0" dirty="0"/>
              <a:t>to </a:t>
            </a:r>
            <a:r>
              <a:rPr lang="en-US" i="1" dirty="0"/>
              <a:t>read</a:t>
            </a:r>
            <a:r>
              <a:rPr lang="en-US" i="0" dirty="0"/>
              <a:t> it right now, not how to </a:t>
            </a:r>
            <a:r>
              <a:rPr lang="en-US" i="1" dirty="0"/>
              <a:t>present</a:t>
            </a:r>
            <a:r>
              <a:rPr lang="en-US" i="0" dirty="0"/>
              <a:t> it. Please don’t structure your presentations like this! </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25</a:t>
            </a:fld>
            <a:endParaRPr lang="en-US"/>
          </a:p>
        </p:txBody>
      </p:sp>
    </p:spTree>
    <p:extLst>
      <p:ext uri="{BB962C8B-B14F-4D97-AF65-F5344CB8AC3E}">
        <p14:creationId xmlns:p14="http://schemas.microsoft.com/office/powerpoint/2010/main" val="366310774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spend several minutes trying to figure the paper out from just the title and teaser image (plus caption). The helps me to understand how important this paper will be (maybe I should spend my time reading something else first) and how to approach it.</a:t>
            </a:r>
          </a:p>
        </p:txBody>
      </p:sp>
      <p:sp>
        <p:nvSpPr>
          <p:cNvPr id="4" name="Slide Number Placeholder 3"/>
          <p:cNvSpPr>
            <a:spLocks noGrp="1"/>
          </p:cNvSpPr>
          <p:nvPr>
            <p:ph type="sldNum" sz="quarter" idx="5"/>
          </p:nvPr>
        </p:nvSpPr>
        <p:spPr/>
        <p:txBody>
          <a:bodyPr/>
          <a:lstStyle/>
          <a:p>
            <a:fld id="{7797B659-1B34-9448-85E7-F99E9012A957}" type="slidenum">
              <a:rPr lang="en-US" smtClean="0"/>
              <a:t>26</a:t>
            </a:fld>
            <a:endParaRPr lang="en-US"/>
          </a:p>
        </p:txBody>
      </p:sp>
    </p:spTree>
    <p:extLst>
      <p:ext uri="{BB962C8B-B14F-4D97-AF65-F5344CB8AC3E}">
        <p14:creationId xmlns:p14="http://schemas.microsoft.com/office/powerpoint/2010/main" val="21045655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going to use this paper as a running example. It predates teasers, but here’s the final image from the paper, which </a:t>
            </a:r>
            <a:r>
              <a:rPr lang="en-US" i="1" dirty="0"/>
              <a:t>would</a:t>
            </a:r>
            <a:r>
              <a:rPr lang="en-US" i="0" dirty="0"/>
              <a:t> have been a teaser in the modern format.</a:t>
            </a:r>
          </a:p>
          <a:p>
            <a:endParaRPr lang="en-US" i="0" dirty="0"/>
          </a:p>
          <a:p>
            <a:r>
              <a:rPr lang="en-US" i="0" dirty="0"/>
              <a:t>The title is “</a:t>
            </a:r>
            <a:r>
              <a:rPr lang="en-US" i="1" dirty="0"/>
              <a:t>The</a:t>
            </a:r>
            <a:r>
              <a:rPr lang="en-US" i="0" dirty="0"/>
              <a:t> Rendering Equation”. That’s awfully presumptuous. But it is clearly about introducing a formal framework for </a:t>
            </a:r>
            <a:r>
              <a:rPr lang="en-US" i="1" dirty="0"/>
              <a:t>all</a:t>
            </a:r>
            <a:r>
              <a:rPr lang="en-US" i="0" dirty="0"/>
              <a:t> rendering. So, I can expect to get some big picture perspective from this paper.</a:t>
            </a:r>
          </a:p>
          <a:p>
            <a:endParaRPr lang="en-US" i="0" dirty="0"/>
          </a:p>
          <a:p>
            <a:r>
              <a:rPr lang="en-US" i="0" dirty="0"/>
              <a:t>There are also pictures, so clearly I can also expect to get a rendering </a:t>
            </a:r>
            <a:r>
              <a:rPr lang="en-US" i="1" dirty="0"/>
              <a:t>algorithm</a:t>
            </a:r>
            <a:r>
              <a:rPr lang="en-US" i="0" dirty="0"/>
              <a:t> for solving that equation. As indicated by the caption, the image has very complicated lighting effects, so this algorithm must handle a pretty general case well.</a:t>
            </a:r>
          </a:p>
          <a:p>
            <a:endParaRPr lang="en-US" i="0" dirty="0"/>
          </a:p>
          <a:p>
            <a:r>
              <a:rPr lang="en-US" i="0" dirty="0"/>
              <a:t>This paper is from 1986 and has been cited 3,117 times according to the ACM. So, it must be a very important paper (100 citations for a rendering paper would be a lot). The algorithm as originally presented also must be somewhat dated, considering that there are at least three thousand more recent advances on this topic.</a:t>
            </a:r>
          </a:p>
          <a:p>
            <a:endParaRPr lang="en-US" i="0" dirty="0"/>
          </a:p>
          <a:p>
            <a:r>
              <a:rPr lang="en-US" i="0" dirty="0" err="1"/>
              <a:t>Kajiya</a:t>
            </a:r>
            <a:r>
              <a:rPr lang="en-US" i="0" dirty="0"/>
              <a:t> was a professor at </a:t>
            </a:r>
            <a:r>
              <a:rPr lang="en-US" i="0" dirty="0" err="1"/>
              <a:t>CalTech</a:t>
            </a:r>
            <a:r>
              <a:rPr lang="en-US" i="0" dirty="0"/>
              <a:t> at the time and had coauthored about 30 previous papers, including with folks like Turner </a:t>
            </a:r>
            <a:r>
              <a:rPr lang="en-US" i="0" dirty="0" err="1"/>
              <a:t>Whitted</a:t>
            </a:r>
            <a:r>
              <a:rPr lang="en-US" i="0" dirty="0"/>
              <a:t> (the recursive “ray tracing” inventor) and Bill Dally (NVIDIA Chief Scientist), so he’s probably a credible and important person.</a:t>
            </a:r>
          </a:p>
          <a:p>
            <a:endParaRPr lang="en-US" i="0" dirty="0"/>
          </a:p>
          <a:p>
            <a:r>
              <a:rPr lang="en-US" i="0" dirty="0"/>
              <a:t>There’s no presentation by </a:t>
            </a:r>
            <a:r>
              <a:rPr lang="en-US" i="0" dirty="0" err="1"/>
              <a:t>Kajiya</a:t>
            </a:r>
            <a:r>
              <a:rPr lang="en-US" i="0" dirty="0"/>
              <a:t> online, but there are a lot of textbooks and surveys that describe this work, as well as many lecture notes that explain it. That won’t be the case for most papers, so let’s skip those for the moment and move on…</a:t>
            </a:r>
          </a:p>
          <a:p>
            <a:endParaRPr lang="en-US" i="0"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27</a:t>
            </a:fld>
            <a:endParaRPr lang="en-US"/>
          </a:p>
        </p:txBody>
      </p:sp>
    </p:spTree>
    <p:extLst>
      <p:ext uri="{BB962C8B-B14F-4D97-AF65-F5344CB8AC3E}">
        <p14:creationId xmlns:p14="http://schemas.microsoft.com/office/powerpoint/2010/main" val="279856869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28</a:t>
            </a:fld>
            <a:endParaRPr lang="en-US"/>
          </a:p>
        </p:txBody>
      </p:sp>
    </p:spTree>
    <p:extLst>
      <p:ext uri="{BB962C8B-B14F-4D97-AF65-F5344CB8AC3E}">
        <p14:creationId xmlns:p14="http://schemas.microsoft.com/office/powerpoint/2010/main" val="904589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29</a:t>
            </a:fld>
            <a:endParaRPr lang="en-US"/>
          </a:p>
        </p:txBody>
      </p:sp>
    </p:spTree>
    <p:extLst>
      <p:ext uri="{BB962C8B-B14F-4D97-AF65-F5344CB8AC3E}">
        <p14:creationId xmlns:p14="http://schemas.microsoft.com/office/powerpoint/2010/main" val="7675906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 major part of this course is teaching you how to learn from research papers and evaluate them critically.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several reasons: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important, it is expected that any scientist or senior graduate student is able to read research papers and will do so continually (without them being assigned in a course) to stay abreast of their field. Reading them from start to finish is not a very efficient way of understanding the material, so you need to learn the skill of reading them more strategically.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Learn more efficiently and from primary sources, without the reinterpretation and shifted emphasis of textbooks.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will give you access to work that is cutting edge, good ideas lost from the main stream, and in other fields. None of those are well-represented in textbooks. (For better and for worse</a:t>
            </a:r>
            <a:r>
              <a:rPr lang="en-US" dirty="0">
                <a:sym typeface="Wingdings" pitchFamily="2" charset="2"/>
              </a:rPr>
              <a:t>: it is a service that textbooks remove outdated ideas and disproven results; but if you want to master an area, you may need to know that history and be able to perform pruning for yourself on newer work)</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It will also train you to perform research, write that work up for publication, and referee and edit the work of others.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regards to </a:t>
            </a:r>
            <a:r>
              <a:rPr lang="en-US" i="1" dirty="0"/>
              <a:t>performing </a:t>
            </a:r>
            <a:r>
              <a:rPr lang="en-US" i="0" dirty="0"/>
              <a:t>research, the “story” told in a paper of the authors’ motivation, path to discovering a solution, and conclusions is often not how it really happened…but is often how it should have happened in an ideal world and a good model to aspire to.</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a:t>
            </a:fld>
            <a:endParaRPr lang="en-US"/>
          </a:p>
        </p:txBody>
      </p:sp>
    </p:spTree>
    <p:extLst>
      <p:ext uri="{BB962C8B-B14F-4D97-AF65-F5344CB8AC3E}">
        <p14:creationId xmlns:p14="http://schemas.microsoft.com/office/powerpoint/2010/main" val="79474130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(there’s a missing comma after “sampling” and “shows” should probably be “that show”…this is verbatim from </a:t>
            </a:r>
            <a:r>
              <a:rPr lang="en-US" dirty="0" err="1"/>
              <a:t>Kajiya’s</a:t>
            </a:r>
            <a:r>
              <a:rPr lang="en-US" dirty="0"/>
              <a:t> abstract)</a:t>
            </a:r>
          </a:p>
        </p:txBody>
      </p:sp>
      <p:sp>
        <p:nvSpPr>
          <p:cNvPr id="4" name="Slide Number Placeholder 3"/>
          <p:cNvSpPr>
            <a:spLocks noGrp="1"/>
          </p:cNvSpPr>
          <p:nvPr>
            <p:ph type="sldNum" sz="quarter" idx="5"/>
          </p:nvPr>
        </p:nvSpPr>
        <p:spPr/>
        <p:txBody>
          <a:bodyPr/>
          <a:lstStyle/>
          <a:p>
            <a:fld id="{7797B659-1B34-9448-85E7-F99E9012A957}" type="slidenum">
              <a:rPr lang="en-US" smtClean="0"/>
              <a:t>30</a:t>
            </a:fld>
            <a:endParaRPr lang="en-US"/>
          </a:p>
        </p:txBody>
      </p:sp>
    </p:spTree>
    <p:extLst>
      <p:ext uri="{BB962C8B-B14F-4D97-AF65-F5344CB8AC3E}">
        <p14:creationId xmlns:p14="http://schemas.microsoft.com/office/powerpoint/2010/main" val="407619029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problem this paper addresses generalizing rendering so that it can address more optical phenomena. It is also seeking to reduce the variance (aliasing/noise) in Monte Carlo sampling.</a:t>
            </a:r>
          </a:p>
          <a:p>
            <a:endParaRPr lang="en-US" dirty="0"/>
          </a:p>
          <a:p>
            <a:r>
              <a:rPr lang="en-US" dirty="0"/>
              <a:t>The key idea is a new way of thinking about the problem. The titular “rendering equation” is going to be an integral equation that generalizes previous approaches.</a:t>
            </a:r>
          </a:p>
          <a:p>
            <a:endParaRPr lang="en-US" dirty="0"/>
          </a:p>
          <a:p>
            <a:r>
              <a:rPr lang="en-US" dirty="0"/>
              <a:t>There are three deliverables:</a:t>
            </a:r>
          </a:p>
          <a:p>
            <a:pPr marL="171450" indent="-171450">
              <a:buFontTx/>
              <a:buChar char="-"/>
            </a:pPr>
            <a:r>
              <a:rPr lang="en-US" dirty="0"/>
              <a:t>A general way of thinking about rendering (The Rendering Equation; not claimed to be entirely new)</a:t>
            </a:r>
          </a:p>
          <a:p>
            <a:pPr marL="171450" indent="-171450">
              <a:buFontTx/>
              <a:buChar char="-"/>
            </a:pPr>
            <a:r>
              <a:rPr lang="en-US" dirty="0"/>
              <a:t>A new algorithm for variance reduction (Hierarchical Sampling)</a:t>
            </a:r>
          </a:p>
          <a:p>
            <a:pPr marL="171450" indent="-171450">
              <a:buFontTx/>
              <a:buChar char="-"/>
            </a:pPr>
            <a:r>
              <a:rPr lang="en-US" dirty="0"/>
              <a:t>A new rendering algorithm (Path Tracing). This is buried a bit: it is “a monte </a:t>
            </a:r>
            <a:r>
              <a:rPr lang="en-US" dirty="0" err="1"/>
              <a:t>carlo</a:t>
            </a:r>
            <a:r>
              <a:rPr lang="en-US" dirty="0"/>
              <a:t> solution” + “the resulting rendering algorithm”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hierarchical sampling turns out to not be very important as applied in this paper. It is mostly an antialiasing method for primary rays which was soon replaced by the quasi-monte </a:t>
            </a:r>
            <a:r>
              <a:rPr lang="en-US" dirty="0" err="1"/>
              <a:t>carlo</a:t>
            </a:r>
            <a:r>
              <a:rPr lang="en-US" dirty="0"/>
              <a:t> methods that we’ll study in this course, and in its other applications by adaptive sampling and denoising. I point this out because recognizing what is NOT important to read right now is a key skill in working with research papers</a:t>
            </a:r>
            <a:r>
              <a:rPr lang="en-US" i="0" dirty="0"/>
              <a:t>. There’s nothing in this abstract that indicates the Hierarchical Sampling is not the important part; rather, it actually seems like </a:t>
            </a:r>
            <a:r>
              <a:rPr lang="en-US" i="1" dirty="0"/>
              <a:t>the</a:t>
            </a:r>
            <a:r>
              <a:rPr lang="en-US" i="0" dirty="0"/>
              <a:t> most important part as it is the only named algorithm in the abstract. You need outside knowledge to recognize that it isn’t essential.</a:t>
            </a:r>
            <a:r>
              <a:rPr lang="en-US" dirty="0"/>
              <a:t>)</a:t>
            </a:r>
          </a:p>
          <a:p>
            <a:endParaRPr lang="en-US" dirty="0"/>
          </a:p>
          <a:p>
            <a:r>
              <a:rPr lang="en-US" dirty="0"/>
              <a:t>The limitation of previous work is implicit: it cannot simulate a large range of phenomena</a:t>
            </a:r>
          </a:p>
          <a:p>
            <a:endParaRPr lang="en-US" dirty="0"/>
          </a:p>
          <a:p>
            <a:r>
              <a:rPr lang="en-US" dirty="0"/>
              <a:t>The one thing I’d change about this abstract to improve it is to be more explicit about how well the provided algorithms perform. What’s the asymptotic performance? (O(2^k) </a:t>
            </a:r>
            <a:r>
              <a:rPr lang="en-US" dirty="0">
                <a:sym typeface="Wingdings" pitchFamily="2" charset="2"/>
              </a:rPr>
              <a:t>  O(k) for k scattering events, converges like sqrt(n) for n path samples per pixel).</a:t>
            </a:r>
            <a:r>
              <a:rPr lang="en-US" dirty="0"/>
              <a:t> Wall clock time? (20 hours at 512x512) What some of these newly-simulated optical phenomena (caustics, glossy reflection, diffuse interreflection, natural extension to spectral and polarization rendering)? Do these methods fail to perform well in certain cases, such as narrow caustics, tiny apertures, or shiny surfaces under large lights? (hint: yes, it has problems there!)</a:t>
            </a:r>
          </a:p>
        </p:txBody>
      </p:sp>
      <p:sp>
        <p:nvSpPr>
          <p:cNvPr id="4" name="Slide Number Placeholder 3"/>
          <p:cNvSpPr>
            <a:spLocks noGrp="1"/>
          </p:cNvSpPr>
          <p:nvPr>
            <p:ph type="sldNum" sz="quarter" idx="5"/>
          </p:nvPr>
        </p:nvSpPr>
        <p:spPr/>
        <p:txBody>
          <a:bodyPr/>
          <a:lstStyle/>
          <a:p>
            <a:fld id="{7797B659-1B34-9448-85E7-F99E9012A957}" type="slidenum">
              <a:rPr lang="en-US" smtClean="0"/>
              <a:t>31</a:t>
            </a:fld>
            <a:endParaRPr lang="en-US"/>
          </a:p>
        </p:txBody>
      </p:sp>
    </p:spTree>
    <p:extLst>
      <p:ext uri="{BB962C8B-B14F-4D97-AF65-F5344CB8AC3E}">
        <p14:creationId xmlns:p14="http://schemas.microsoft.com/office/powerpoint/2010/main" val="183186753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32</a:t>
            </a:fld>
            <a:endParaRPr lang="en-US"/>
          </a:p>
        </p:txBody>
      </p:sp>
    </p:spTree>
    <p:extLst>
      <p:ext uri="{BB962C8B-B14F-4D97-AF65-F5344CB8AC3E}">
        <p14:creationId xmlns:p14="http://schemas.microsoft.com/office/powerpoint/2010/main" val="108215982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contributions are:</a:t>
            </a:r>
          </a:p>
          <a:p>
            <a:endParaRPr lang="en-US" dirty="0"/>
          </a:p>
          <a:p>
            <a:pPr marL="228600" indent="-228600">
              <a:buAutoNum type="arabicPeriod"/>
            </a:pPr>
            <a:r>
              <a:rPr lang="en-US" dirty="0"/>
              <a:t>the generality of the unified approach</a:t>
            </a:r>
          </a:p>
          <a:p>
            <a:pPr marL="228600" indent="-228600">
              <a:buAutoNum type="arabicPeriod"/>
            </a:pPr>
            <a:r>
              <a:rPr lang="en-US" dirty="0"/>
              <a:t>no assumptions about reflectance</a:t>
            </a:r>
          </a:p>
          <a:p>
            <a:pPr marL="0" indent="0">
              <a:buNone/>
            </a:pPr>
            <a:r>
              <a:rPr lang="en-US" dirty="0"/>
              <a:t>…</a:t>
            </a:r>
          </a:p>
          <a:p>
            <a:pPr marL="0" indent="0">
              <a:buNone/>
            </a:pPr>
            <a:r>
              <a:rPr lang="en-US" dirty="0"/>
              <a:t>and one more contribution that is not mentioned in the introduction or title. </a:t>
            </a:r>
          </a:p>
          <a:p>
            <a:pPr marL="0" indent="0">
              <a:buNone/>
            </a:pPr>
            <a:endParaRPr lang="en-US" dirty="0"/>
          </a:p>
          <a:p>
            <a:pPr marL="0" indent="0">
              <a:buNone/>
            </a:pPr>
            <a:r>
              <a:rPr lang="en-US" dirty="0"/>
              <a:t>This is a major weakness of the paper’s exposition. This other unmentioned contribution turns out to be </a:t>
            </a:r>
            <a:r>
              <a:rPr lang="en-US" i="1" dirty="0"/>
              <a:t>the most important aspect of the paper </a:t>
            </a:r>
            <a:r>
              <a:rPr lang="en-US" i="0" dirty="0"/>
              <a:t>with the benefit of historical hindsight. </a:t>
            </a:r>
          </a:p>
          <a:p>
            <a:pPr marL="0" indent="0">
              <a:buNone/>
            </a:pPr>
            <a:endParaRPr lang="en-US" i="0" dirty="0"/>
          </a:p>
          <a:p>
            <a:pPr marL="0" indent="0">
              <a:buNone/>
            </a:pPr>
            <a:r>
              <a:rPr lang="en-US" i="0" dirty="0"/>
              <a:t>What is this contribution? Well, much later, at the very end of the algorithm section, </a:t>
            </a:r>
            <a:r>
              <a:rPr lang="en-US" i="0" dirty="0" err="1"/>
              <a:t>Kajiya</a:t>
            </a:r>
            <a:r>
              <a:rPr lang="en-US" i="0" dirty="0"/>
              <a:t> mentions:</a:t>
            </a:r>
            <a:endParaRPr lang="en-US" i="1"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33</a:t>
            </a:fld>
            <a:endParaRPr lang="en-US"/>
          </a:p>
        </p:txBody>
      </p:sp>
    </p:spTree>
    <p:extLst>
      <p:ext uri="{BB962C8B-B14F-4D97-AF65-F5344CB8AC3E}">
        <p14:creationId xmlns:p14="http://schemas.microsoft.com/office/powerpoint/2010/main" val="5331773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t>
            </a:r>
            <a:r>
              <a:rPr lang="en-US" i="1" dirty="0"/>
              <a:t>the path tracing algorithm</a:t>
            </a:r>
            <a:r>
              <a:rPr lang="en-US" i="0" dirty="0"/>
              <a:t>, which is the basis for this entire course. That’s why the paper was cited over 3000 times. This isn’t unusual, though…often when writing a paper, we don’t know which parts will stand the test of time. And to be fair, </a:t>
            </a:r>
            <a:r>
              <a:rPr lang="en-US" i="0" dirty="0" err="1"/>
              <a:t>Kajiya’s</a:t>
            </a:r>
            <a:r>
              <a:rPr lang="en-US" i="0" dirty="0"/>
              <a:t> insight of path tracing grew largely from thinking about the rendering equation (which was already known to others, as he points out, and is expressed better in the modern solid angle form by a simultaneously-published paper, </a:t>
            </a:r>
            <a:r>
              <a:rPr lang="en-US" i="0" dirty="0" err="1"/>
              <a:t>Immel</a:t>
            </a:r>
            <a:r>
              <a:rPr lang="en-US" i="0" dirty="0"/>
              <a:t> et al.’86!) in a new way, so he is right that the key insight is thinking about the problem differently and the algorithm “falls out” of that thinking.</a:t>
            </a:r>
          </a:p>
          <a:p>
            <a:endParaRPr lang="en-US" i="0" dirty="0"/>
          </a:p>
          <a:p>
            <a:r>
              <a:rPr lang="en-US" i="0" dirty="0"/>
              <a:t>To add more irony, this very last sentence, </a:t>
            </a:r>
            <a:r>
              <a:rPr lang="en-US" i="1" dirty="0"/>
              <a:t>which describes a method that the author didn’t even bother to implement</a:t>
            </a:r>
            <a:r>
              <a:rPr lang="en-US" i="0" dirty="0"/>
              <a:t>, is how path tracers are actually written today. It is a genius idea. But even geniuses can’t always recognize which of their own ideas are going to be important in the long run.</a:t>
            </a:r>
          </a:p>
          <a:p>
            <a:endParaRPr lang="en-US" i="0" dirty="0"/>
          </a:p>
          <a:p>
            <a:r>
              <a:rPr lang="en-US" i="0" dirty="0"/>
              <a:t>Having read all of this, we now wish the paper had been titled “the path tracing algorithm as a monte </a:t>
            </a:r>
            <a:r>
              <a:rPr lang="en-US" i="0" dirty="0" err="1"/>
              <a:t>carlo</a:t>
            </a:r>
            <a:r>
              <a:rPr lang="en-US" i="0" dirty="0"/>
              <a:t> solution to the rendering equation” and that “the path tracing algorithm” had been explicitly mentioned in the introduction as one of the contributions. Let’s give </a:t>
            </a:r>
            <a:r>
              <a:rPr lang="en-US" i="0" dirty="0" err="1"/>
              <a:t>Kajiya</a:t>
            </a:r>
            <a:r>
              <a:rPr lang="en-US" i="0" dirty="0"/>
              <a:t> credit, however, both for inventing the algorithm and for recognizing that thinking about the rendering problem as monte </a:t>
            </a:r>
            <a:r>
              <a:rPr lang="en-US" i="0" dirty="0" err="1"/>
              <a:t>carlo</a:t>
            </a:r>
            <a:r>
              <a:rPr lang="en-US" i="0" dirty="0"/>
              <a:t> estimators for a general rendering equation—both of which are core ideas to modern rendering and come from a single paper.</a:t>
            </a:r>
          </a:p>
          <a:p>
            <a:endParaRPr lang="en-US" i="0" dirty="0"/>
          </a:p>
          <a:p>
            <a:endParaRPr lang="en-US" i="0" dirty="0"/>
          </a:p>
        </p:txBody>
      </p:sp>
      <p:sp>
        <p:nvSpPr>
          <p:cNvPr id="4" name="Slide Number Placeholder 3"/>
          <p:cNvSpPr>
            <a:spLocks noGrp="1"/>
          </p:cNvSpPr>
          <p:nvPr>
            <p:ph type="sldNum" sz="quarter" idx="5"/>
          </p:nvPr>
        </p:nvSpPr>
        <p:spPr/>
        <p:txBody>
          <a:bodyPr/>
          <a:lstStyle/>
          <a:p>
            <a:fld id="{7797B659-1B34-9448-85E7-F99E9012A957}" type="slidenum">
              <a:rPr lang="en-US" smtClean="0"/>
              <a:t>34</a:t>
            </a:fld>
            <a:endParaRPr lang="en-US"/>
          </a:p>
        </p:txBody>
      </p:sp>
    </p:spTree>
    <p:extLst>
      <p:ext uri="{BB962C8B-B14F-4D97-AF65-F5344CB8AC3E}">
        <p14:creationId xmlns:p14="http://schemas.microsoft.com/office/powerpoint/2010/main" val="25658850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35</a:t>
            </a:fld>
            <a:endParaRPr lang="en-US"/>
          </a:p>
        </p:txBody>
      </p:sp>
    </p:spTree>
    <p:extLst>
      <p:ext uri="{BB962C8B-B14F-4D97-AF65-F5344CB8AC3E}">
        <p14:creationId xmlns:p14="http://schemas.microsoft.com/office/powerpoint/2010/main" val="67557432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Kajiya</a:t>
            </a:r>
            <a:r>
              <a:rPr lang="en-US" dirty="0"/>
              <a:t> oddly does not have any conclusions in this paper. That’s mostly because he front-loaded the philosophy and insights (older papers tend to do this). This is the end of the introduction section, which we’d expect to find at the end of the entire paper today. </a:t>
            </a:r>
          </a:p>
          <a:p>
            <a:endParaRPr lang="en-US" dirty="0"/>
          </a:p>
          <a:p>
            <a:r>
              <a:rPr lang="en-US" dirty="0"/>
              <a:t>He already opened the entire paper with the big conclusion: thinking about rendering as a Monte Carlo Markov Chain solution for a stripped-down expression of Maxwell’s equations. </a:t>
            </a:r>
          </a:p>
          <a:p>
            <a:endParaRPr lang="en-US" dirty="0"/>
          </a:p>
          <a:p>
            <a:r>
              <a:rPr lang="en-US" dirty="0"/>
              <a:t>This section of the introduction gives a list of limitations and future work that might otherwise appear at the end of the paper. For what it is worth, I appreciate papers that put the limitations in the abstract or </a:t>
            </a:r>
            <a:r>
              <a:rPr lang="en-US"/>
              <a:t>introduction like this, </a:t>
            </a:r>
            <a:r>
              <a:rPr lang="en-US" dirty="0"/>
              <a:t>so that I don’t have to hunt </a:t>
            </a:r>
            <a:r>
              <a:rPr lang="en-US"/>
              <a:t>for them.</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36</a:t>
            </a:fld>
            <a:endParaRPr lang="en-US"/>
          </a:p>
        </p:txBody>
      </p:sp>
    </p:spTree>
    <p:extLst>
      <p:ext uri="{BB962C8B-B14F-4D97-AF65-F5344CB8AC3E}">
        <p14:creationId xmlns:p14="http://schemas.microsoft.com/office/powerpoint/2010/main" val="271434083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37</a:t>
            </a:fld>
            <a:endParaRPr lang="en-US"/>
          </a:p>
        </p:txBody>
      </p:sp>
    </p:spTree>
    <p:extLst>
      <p:ext uri="{BB962C8B-B14F-4D97-AF65-F5344CB8AC3E}">
        <p14:creationId xmlns:p14="http://schemas.microsoft.com/office/powerpoint/2010/main" val="38950131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figure on the left shows two plots of a sequence converging, as value vs. time. The top one is the typical method. The bottom one is the new method. The new method appears to have less wiggle, so that looks good. Especially as it seems to hit the asymptote much earlier in time. </a:t>
            </a:r>
          </a:p>
          <a:p>
            <a:endParaRPr lang="en-US" dirty="0"/>
          </a:p>
          <a:p>
            <a:r>
              <a:rPr lang="en-US" dirty="0"/>
              <a:t>The figure on the right shows a rendered image before and after the technique. The sphere has more realistic lighting in the “after” picture on the right, as well as in the reflection. That’s the more important result from this paper and looks good. There is a clear improvement.</a:t>
            </a:r>
          </a:p>
        </p:txBody>
      </p:sp>
      <p:sp>
        <p:nvSpPr>
          <p:cNvPr id="4" name="Slide Number Placeholder 3"/>
          <p:cNvSpPr>
            <a:spLocks noGrp="1"/>
          </p:cNvSpPr>
          <p:nvPr>
            <p:ph type="sldNum" sz="quarter" idx="5"/>
          </p:nvPr>
        </p:nvSpPr>
        <p:spPr/>
        <p:txBody>
          <a:bodyPr/>
          <a:lstStyle/>
          <a:p>
            <a:fld id="{7797B659-1B34-9448-85E7-F99E9012A957}" type="slidenum">
              <a:rPr lang="en-US" smtClean="0"/>
              <a:t>38</a:t>
            </a:fld>
            <a:endParaRPr lang="en-US"/>
          </a:p>
        </p:txBody>
      </p:sp>
    </p:spTree>
    <p:extLst>
      <p:ext uri="{BB962C8B-B14F-4D97-AF65-F5344CB8AC3E}">
        <p14:creationId xmlns:p14="http://schemas.microsoft.com/office/powerpoint/2010/main" val="344422911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39</a:t>
            </a:fld>
            <a:endParaRPr lang="en-US"/>
          </a:p>
        </p:txBody>
      </p:sp>
    </p:spTree>
    <p:extLst>
      <p:ext uri="{BB962C8B-B14F-4D97-AF65-F5344CB8AC3E}">
        <p14:creationId xmlns:p14="http://schemas.microsoft.com/office/powerpoint/2010/main" val="1294861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Most of today’s presentation is context for understanding research papers. I’ll address the topic of how to read them relatively quickly at the end once you’re familiar with the parts of papers. Here’s the punchline for that part.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goal of a textbook is to help you learn something deeply and with context.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Papers are not textbooks. They are highly constrained and thus rely on significant reader knowledge to interpret.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also serve more audiences than yourself. In fact, teaching you is typically </a:t>
            </a:r>
            <a:r>
              <a:rPr lang="en-US" i="1" dirty="0"/>
              <a:t>not</a:t>
            </a:r>
            <a:r>
              <a:rPr lang="en-US" dirty="0"/>
              <a:t> their among the main goals of the paper.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you have to work much harder to learn a topic from a paper than a textbook, and need specific skills. Those skills will make you an active reader, and a bit of a research paper archeologist, following this process: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one reason you don’t read research papers straight through from start to finish is that you’re usually trying to figure out if this is the right paper to read. It takes a long time to unpack a paper and fully understand it. If what you’re looking for isn’t there, you’d like to know that as soon as possible so that you can invest that time reading a </a:t>
            </a:r>
            <a:r>
              <a:rPr lang="en-US" i="1" dirty="0"/>
              <a:t>different</a:t>
            </a:r>
            <a:r>
              <a:rPr lang="en-US" i="0" dirty="0"/>
              <a:t> paper. So, we read in multiple passes, looking for specific kinds of information, and continuously evaluate if we have extracted enough information from the work.</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a:t>
            </a:fld>
            <a:endParaRPr lang="en-US"/>
          </a:p>
        </p:txBody>
      </p:sp>
    </p:spTree>
    <p:extLst>
      <p:ext uri="{BB962C8B-B14F-4D97-AF65-F5344CB8AC3E}">
        <p14:creationId xmlns:p14="http://schemas.microsoft.com/office/powerpoint/2010/main" val="18889615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related work section is titled “3. Methods for approximate solution” in this paper. The first sentence begins “In this section we shall review…”, which lets you know that.</a:t>
            </a:r>
          </a:p>
          <a:p>
            <a:endParaRPr lang="en-US" dirty="0"/>
          </a:p>
          <a:p>
            <a:r>
              <a:rPr lang="en-US" dirty="0"/>
              <a:t>Raster direct illumination approaches (“Utah”) are direct illumination only.</a:t>
            </a:r>
          </a:p>
          <a:p>
            <a:r>
              <a:rPr lang="en-US" dirty="0"/>
              <a:t>Distribution ray tracing computes a small number of recursive illumination paths, but assumes a hand-tuned “ambient” term for the infinite and diffuse reflections.</a:t>
            </a:r>
          </a:p>
          <a:p>
            <a:r>
              <a:rPr lang="en-US" dirty="0"/>
              <a:t>Radiosity only supports perfectly Lambertian reflectors and is slow.</a:t>
            </a:r>
          </a:p>
          <a:p>
            <a:endParaRPr lang="en-US" dirty="0"/>
          </a:p>
          <a:p>
            <a:r>
              <a:rPr lang="en-US" dirty="0"/>
              <a:t>Monte </a:t>
            </a:r>
            <a:r>
              <a:rPr lang="en-US" dirty="0" err="1"/>
              <a:t>carlo</a:t>
            </a:r>
            <a:r>
              <a:rPr lang="en-US" dirty="0"/>
              <a:t> simulation of light paths has been done in other fields, but starts at the light sources. I’m going to more efficiently go from the eye back to the light.</a:t>
            </a:r>
          </a:p>
          <a:p>
            <a:endParaRPr lang="en-US" dirty="0"/>
          </a:p>
          <a:p>
            <a:r>
              <a:rPr lang="en-US" b="1" dirty="0"/>
              <a:t>So: general solution, which follows closely on distribution ray tracing but attacks the “diffuse” interreflection term by using a direct monte </a:t>
            </a:r>
            <a:r>
              <a:rPr lang="en-US" b="1" dirty="0" err="1"/>
              <a:t>carlo</a:t>
            </a:r>
            <a:r>
              <a:rPr lang="en-US" b="1" dirty="0"/>
              <a:t> simulation of light paths from the eye. Not much new to the algorithm, but a new way of thinking about the problem will help it to scale better.</a:t>
            </a:r>
          </a:p>
        </p:txBody>
      </p:sp>
      <p:sp>
        <p:nvSpPr>
          <p:cNvPr id="4" name="Slide Number Placeholder 3"/>
          <p:cNvSpPr>
            <a:spLocks noGrp="1"/>
          </p:cNvSpPr>
          <p:nvPr>
            <p:ph type="sldNum" sz="quarter" idx="5"/>
          </p:nvPr>
        </p:nvSpPr>
        <p:spPr/>
        <p:txBody>
          <a:bodyPr/>
          <a:lstStyle/>
          <a:p>
            <a:fld id="{7797B659-1B34-9448-85E7-F99E9012A957}" type="slidenum">
              <a:rPr lang="en-US" smtClean="0"/>
              <a:t>40</a:t>
            </a:fld>
            <a:endParaRPr lang="en-US"/>
          </a:p>
        </p:txBody>
      </p:sp>
    </p:spTree>
    <p:extLst>
      <p:ext uri="{BB962C8B-B14F-4D97-AF65-F5344CB8AC3E}">
        <p14:creationId xmlns:p14="http://schemas.microsoft.com/office/powerpoint/2010/main" val="148867295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41</a:t>
            </a:fld>
            <a:endParaRPr lang="en-US"/>
          </a:p>
        </p:txBody>
      </p:sp>
    </p:spTree>
    <p:extLst>
      <p:ext uri="{BB962C8B-B14F-4D97-AF65-F5344CB8AC3E}">
        <p14:creationId xmlns:p14="http://schemas.microsoft.com/office/powerpoint/2010/main" val="3649788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42</a:t>
            </a:fld>
            <a:endParaRPr lang="en-US"/>
          </a:p>
        </p:txBody>
      </p:sp>
    </p:spTree>
    <p:extLst>
      <p:ext uri="{BB962C8B-B14F-4D97-AF65-F5344CB8AC3E}">
        <p14:creationId xmlns:p14="http://schemas.microsoft.com/office/powerpoint/2010/main" val="429224103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to understanding this paper is this (hand drawn!) diagram. What it is showing is light transport depicted as a tree search. The horizontal axis is recursive iterations (scattering event depth). The vertical axis is if you took all of the points in the scene and just sorted them into a line, with the lights on the bottom of the line. The diagonals drawn in are a trace of which points the algorithm considers as it iterates horizontally from left (starting at the eye) to right.</a:t>
            </a:r>
          </a:p>
          <a:p>
            <a:endParaRPr lang="en-US" b="0" dirty="0"/>
          </a:p>
          <a:p>
            <a:r>
              <a:rPr lang="en-US" b="0" dirty="0"/>
              <a:t>The algorithm at the top describes the same thing. All of the diagrams and equations in section 2 are complicated because </a:t>
            </a:r>
            <a:r>
              <a:rPr lang="en-US" b="0" dirty="0" err="1"/>
              <a:t>Kajiya</a:t>
            </a:r>
            <a:r>
              <a:rPr lang="en-US" b="0" dirty="0"/>
              <a:t> choose to express the integrals over points instead of angles. You can largely ignore them by just choosing the better (and modern) reference frame/parameterization for the integrals.</a:t>
            </a:r>
          </a:p>
          <a:p>
            <a:endParaRPr lang="en-US" b="0" dirty="0"/>
          </a:p>
          <a:p>
            <a:r>
              <a:rPr lang="en-US" b="0" dirty="0"/>
              <a:t>This is a brilliant piece of exposition. In one listing and one diagram he presents the core algorithmic result. You just have to stare at them for a week to catch all of the implications—most of the text isn’t as important. The core theoretical result was equation 1 on the first page of the paper. That’s quite the economy of writing!</a:t>
            </a:r>
          </a:p>
        </p:txBody>
      </p:sp>
      <p:sp>
        <p:nvSpPr>
          <p:cNvPr id="4" name="Slide Number Placeholder 3"/>
          <p:cNvSpPr>
            <a:spLocks noGrp="1"/>
          </p:cNvSpPr>
          <p:nvPr>
            <p:ph type="sldNum" sz="quarter" idx="5"/>
          </p:nvPr>
        </p:nvSpPr>
        <p:spPr/>
        <p:txBody>
          <a:bodyPr/>
          <a:lstStyle/>
          <a:p>
            <a:fld id="{7797B659-1B34-9448-85E7-F99E9012A957}" type="slidenum">
              <a:rPr lang="en-US" smtClean="0"/>
              <a:t>43</a:t>
            </a:fld>
            <a:endParaRPr lang="en-US"/>
          </a:p>
        </p:txBody>
      </p:sp>
    </p:spTree>
    <p:extLst>
      <p:ext uri="{BB962C8B-B14F-4D97-AF65-F5344CB8AC3E}">
        <p14:creationId xmlns:p14="http://schemas.microsoft.com/office/powerpoint/2010/main" val="219663286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that </a:t>
            </a:r>
            <a:r>
              <a:rPr lang="en-US" dirty="0" err="1"/>
              <a:t>Kajiya</a:t>
            </a:r>
            <a:r>
              <a:rPr lang="en-US" dirty="0"/>
              <a:t> was very up front about the limitations; on page 1 he told us all of the cases that the algorithm couldn’t handle. The result figures that we already considered showed nice comparisons to previous work. In the results section he also describes the performance in wall-clock time on an IBM 3081 computer, and he showed us graphically that the new solution is linear instead of exponential in path length.</a:t>
            </a:r>
          </a:p>
          <a:p>
            <a:endParaRPr lang="en-US" dirty="0"/>
          </a:p>
          <a:p>
            <a:r>
              <a:rPr lang="en-US" dirty="0"/>
              <a:t>He didn’t discuss or render any failure cases, but it took him 20 hours to render the two 512x512 result pictures which he had to photograph with a film camera because screenshots and digital typesetting didn’t yet exist, so you can probably understand why he stopped at two images. </a:t>
            </a:r>
          </a:p>
          <a:p>
            <a:endParaRPr lang="en-US" dirty="0"/>
          </a:p>
          <a:p>
            <a:r>
              <a:rPr lang="en-US" dirty="0"/>
              <a:t>Yet, that is a shortcoming of the paper…the difficulty of handling complicated chains of specular reflections from the light ending in a diffuse reflection into the eye (caustics) and very narrow apertures (such as a keyhole) is what motivates the great bidirectional path tracing, metropolis light transport, and photon mapping papers a decade later. Perhaps those solutions would have been invented sooner had </a:t>
            </a:r>
            <a:r>
              <a:rPr lang="en-US" dirty="0" err="1"/>
              <a:t>Kajiya</a:t>
            </a:r>
            <a:r>
              <a:rPr lang="en-US" dirty="0"/>
              <a:t> disclosed this problem.</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44</a:t>
            </a:fld>
            <a:endParaRPr lang="en-US"/>
          </a:p>
        </p:txBody>
      </p:sp>
    </p:spTree>
    <p:extLst>
      <p:ext uri="{BB962C8B-B14F-4D97-AF65-F5344CB8AC3E}">
        <p14:creationId xmlns:p14="http://schemas.microsoft.com/office/powerpoint/2010/main" val="314501101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are going to implement the paper, publish work that directly follows from it, or teach a detailed lecture on it, then you need to rederive the key results. </a:t>
            </a:r>
          </a:p>
          <a:p>
            <a:endParaRPr lang="en-US" dirty="0"/>
          </a:p>
          <a:p>
            <a:r>
              <a:rPr lang="en-US" dirty="0"/>
              <a:t>If you’re presenting the paper at a high level (as we do in this course), surveying it as tangential related work, or just learn about the big ideas, then you can skip that step.</a:t>
            </a:r>
          </a:p>
          <a:p>
            <a:endParaRPr lang="en-US" dirty="0"/>
          </a:p>
          <a:p>
            <a:r>
              <a:rPr lang="en-US" dirty="0"/>
              <a:t>I often find that by rederiving results I discover hidden gems. Maybe the paper (especially if it is a bit older) describes a contribution that is not directly relevant to the problem I’m working on…but a clever technique that they used to build their solution might be a great and reusable tool. Recall that the invention of the </a:t>
            </a:r>
            <a:r>
              <a:rPr lang="en-US" dirty="0" err="1"/>
              <a:t>z-buffer</a:t>
            </a:r>
            <a:r>
              <a:rPr lang="en-US" dirty="0"/>
              <a:t> was a </a:t>
            </a:r>
            <a:r>
              <a:rPr lang="en-US" i="1" dirty="0"/>
              <a:t>footnote</a:t>
            </a:r>
            <a:r>
              <a:rPr lang="en-US" i="0" dirty="0"/>
              <a:t> in Ed </a:t>
            </a:r>
            <a:r>
              <a:rPr lang="en-US" i="0" dirty="0" err="1"/>
              <a:t>Catmull’s</a:t>
            </a:r>
            <a:r>
              <a:rPr lang="en-US" i="0" dirty="0"/>
              <a:t> thesis.</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45</a:t>
            </a:fld>
            <a:endParaRPr lang="en-US"/>
          </a:p>
        </p:txBody>
      </p:sp>
    </p:spTree>
    <p:extLst>
      <p:ext uri="{BB962C8B-B14F-4D97-AF65-F5344CB8AC3E}">
        <p14:creationId xmlns:p14="http://schemas.microsoft.com/office/powerpoint/2010/main" val="40359530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really understand a paper, the introduction and discussion sections can become the most important parts.</a:t>
            </a:r>
          </a:p>
          <a:p>
            <a:endParaRPr lang="en-US" dirty="0"/>
          </a:p>
          <a:p>
            <a:r>
              <a:rPr lang="en-US" dirty="0"/>
              <a:t>Unless this is provably the best possible result, the paper is likely describing a solution that will some day be obsolete.</a:t>
            </a:r>
          </a:p>
          <a:p>
            <a:endParaRPr lang="en-US" dirty="0"/>
          </a:p>
          <a:p>
            <a:r>
              <a:rPr lang="en-US" dirty="0"/>
              <a:t>But the approach that the authors took, the techniques that they leveraged, and the insights that they gained may be perpetually useful.</a:t>
            </a:r>
          </a:p>
          <a:p>
            <a:endParaRPr lang="en-US" dirty="0"/>
          </a:p>
          <a:p>
            <a:r>
              <a:rPr lang="en-US" dirty="0"/>
              <a:t>For the very best papers, the core algorithm and results that previously seemed so important may only be a vehicle for reaching a newly enlightened way of looking at the problem and the field. For rendering, I count Distributed Ray Tracing, The Rendering Equation, and Metropolis Light Transport papers among those where the big idea remains essential and beautiful even though the original algorithm and results are now obsolete.</a:t>
            </a:r>
          </a:p>
        </p:txBody>
      </p:sp>
      <p:sp>
        <p:nvSpPr>
          <p:cNvPr id="4" name="Slide Number Placeholder 3"/>
          <p:cNvSpPr>
            <a:spLocks noGrp="1"/>
          </p:cNvSpPr>
          <p:nvPr>
            <p:ph type="sldNum" sz="quarter" idx="5"/>
          </p:nvPr>
        </p:nvSpPr>
        <p:spPr/>
        <p:txBody>
          <a:bodyPr/>
          <a:lstStyle/>
          <a:p>
            <a:fld id="{7797B659-1B34-9448-85E7-F99E9012A957}" type="slidenum">
              <a:rPr lang="en-US" smtClean="0"/>
              <a:t>46</a:t>
            </a:fld>
            <a:endParaRPr lang="en-US"/>
          </a:p>
        </p:txBody>
      </p:sp>
    </p:spTree>
    <p:extLst>
      <p:ext uri="{BB962C8B-B14F-4D97-AF65-F5344CB8AC3E}">
        <p14:creationId xmlns:p14="http://schemas.microsoft.com/office/powerpoint/2010/main" val="33177402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47</a:t>
            </a:fld>
            <a:endParaRPr lang="en-US"/>
          </a:p>
        </p:txBody>
      </p:sp>
    </p:spTree>
    <p:extLst>
      <p:ext uri="{BB962C8B-B14F-4D97-AF65-F5344CB8AC3E}">
        <p14:creationId xmlns:p14="http://schemas.microsoft.com/office/powerpoint/2010/main" val="40972342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797B659-1B34-9448-85E7-F99E9012A957}" type="slidenum">
              <a:rPr lang="en-US" smtClean="0"/>
              <a:t>48</a:t>
            </a:fld>
            <a:endParaRPr lang="en-US"/>
          </a:p>
        </p:txBody>
      </p:sp>
    </p:spTree>
    <p:extLst>
      <p:ext uri="{BB962C8B-B14F-4D97-AF65-F5344CB8AC3E}">
        <p14:creationId xmlns:p14="http://schemas.microsoft.com/office/powerpoint/2010/main" val="266103087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iterative process of how I read a research paper all on one slide.</a:t>
            </a:r>
          </a:p>
          <a:p>
            <a:endParaRPr lang="en-US" dirty="0"/>
          </a:p>
          <a:p>
            <a:r>
              <a:rPr lang="en-US" dirty="0"/>
              <a:t>Remember that I’m periodically deciding whether to continue.</a:t>
            </a:r>
          </a:p>
          <a:p>
            <a:r>
              <a:rPr lang="en-US" dirty="0"/>
              <a:t>I most frequently stop after step 6, having determined that this isn’t the paper I need to read right now.</a:t>
            </a:r>
          </a:p>
        </p:txBody>
      </p:sp>
      <p:sp>
        <p:nvSpPr>
          <p:cNvPr id="4" name="Slide Number Placeholder 3"/>
          <p:cNvSpPr>
            <a:spLocks noGrp="1"/>
          </p:cNvSpPr>
          <p:nvPr>
            <p:ph type="sldNum" sz="quarter" idx="5"/>
          </p:nvPr>
        </p:nvSpPr>
        <p:spPr/>
        <p:txBody>
          <a:bodyPr/>
          <a:lstStyle/>
          <a:p>
            <a:fld id="{7797B659-1B34-9448-85E7-F99E9012A957}" type="slidenum">
              <a:rPr lang="en-US" smtClean="0"/>
              <a:t>49</a:t>
            </a:fld>
            <a:endParaRPr lang="en-US"/>
          </a:p>
        </p:txBody>
      </p:sp>
    </p:spTree>
    <p:extLst>
      <p:ext uri="{BB962C8B-B14F-4D97-AF65-F5344CB8AC3E}">
        <p14:creationId xmlns:p14="http://schemas.microsoft.com/office/powerpoint/2010/main" val="3146766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one reason you don’t read research papers straight through from start to finish is that you’re usually trying to figure out if this is the right paper to read. It takes a long time to unpack a paper and fully understand it. If what you’re looking for isn’t there, you’d like to know that as soon as possible so that you can invest that time reading a </a:t>
            </a:r>
            <a:r>
              <a:rPr lang="en-US" i="1" dirty="0"/>
              <a:t>different</a:t>
            </a:r>
            <a:r>
              <a:rPr lang="en-US" i="0" dirty="0"/>
              <a:t> paper. So, we read in multiple passes, looking for specific kinds of information, and continuously evaluate if we have extracted enough information from the work.</a:t>
            </a:r>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5</a:t>
            </a:fld>
            <a:endParaRPr lang="en-US"/>
          </a:p>
        </p:txBody>
      </p:sp>
    </p:spTree>
    <p:extLst>
      <p:ext uri="{BB962C8B-B14F-4D97-AF65-F5344CB8AC3E}">
        <p14:creationId xmlns:p14="http://schemas.microsoft.com/office/powerpoint/2010/main" val="31739177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good articles, primarily by other faculty and written for courses such as this, available on the web discussing how to read research papers. </a:t>
            </a:r>
          </a:p>
          <a:p>
            <a:endParaRPr lang="en-US" dirty="0"/>
          </a:p>
          <a:p>
            <a:r>
              <a:rPr lang="en-US" dirty="0"/>
              <a:t>I recommend also reading articles about how to </a:t>
            </a:r>
            <a:r>
              <a:rPr lang="en-US" i="1" dirty="0"/>
              <a:t>write</a:t>
            </a:r>
            <a:r>
              <a:rPr lang="en-US" dirty="0"/>
              <a:t> and </a:t>
            </a:r>
            <a:r>
              <a:rPr lang="en-US" i="1" dirty="0"/>
              <a:t>review</a:t>
            </a:r>
            <a:r>
              <a:rPr lang="en-US" dirty="0"/>
              <a:t> a research paper, which will give insight into the structure and motivation for sections of a paper, as well as train you for participating in the peer review process.</a:t>
            </a:r>
          </a:p>
        </p:txBody>
      </p:sp>
      <p:sp>
        <p:nvSpPr>
          <p:cNvPr id="4" name="Slide Number Placeholder 3"/>
          <p:cNvSpPr>
            <a:spLocks noGrp="1"/>
          </p:cNvSpPr>
          <p:nvPr>
            <p:ph type="sldNum" sz="quarter" idx="5"/>
          </p:nvPr>
        </p:nvSpPr>
        <p:spPr/>
        <p:txBody>
          <a:bodyPr/>
          <a:lstStyle/>
          <a:p>
            <a:fld id="{7797B659-1B34-9448-85E7-F99E9012A957}" type="slidenum">
              <a:rPr lang="en-US" smtClean="0"/>
              <a:t>6</a:t>
            </a:fld>
            <a:endParaRPr lang="en-US"/>
          </a:p>
        </p:txBody>
      </p:sp>
    </p:spTree>
    <p:extLst>
      <p:ext uri="{BB962C8B-B14F-4D97-AF65-F5344CB8AC3E}">
        <p14:creationId xmlns:p14="http://schemas.microsoft.com/office/powerpoint/2010/main" val="8701035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advice I’m presenting is tailored for the material that you’ll be reading in this course on physically-based rendering via advanced ray tracing techniques.</a:t>
            </a:r>
          </a:p>
          <a:p>
            <a:endParaRPr lang="en-US" dirty="0"/>
          </a:p>
          <a:p>
            <a:r>
              <a:rPr lang="en-US" dirty="0"/>
              <a:t>A lot of what we’ll discuss today generalizes, and I’ll try to specifically note cases that don’t generalize</a:t>
            </a:r>
          </a:p>
          <a:p>
            <a:endParaRPr lang="en-US" dirty="0"/>
          </a:p>
          <a:p>
            <a:r>
              <a:rPr lang="en-US" dirty="0"/>
              <a:t>But you should be aware that we’re down here in a specific point of a vast hierarchy of written material.</a:t>
            </a:r>
          </a:p>
          <a:p>
            <a:endParaRPr lang="en-US" dirty="0"/>
          </a:p>
          <a:p>
            <a:r>
              <a:rPr lang="en-US" dirty="0"/>
              <a:t>You should also be aware that a ”modern” graphics paper written after the mid 1990s is a little different than a “classic” paper written in the 70s or 80s because the field and formats have matured. I’m going to focus today on modern papers even though we will also read some classic papers in this course.</a:t>
            </a:r>
          </a:p>
          <a:p>
            <a:endParaRPr lang="en-US" dirty="0"/>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7</a:t>
            </a:fld>
            <a:endParaRPr lang="en-US"/>
          </a:p>
        </p:txBody>
      </p:sp>
    </p:spTree>
    <p:extLst>
      <p:ext uri="{BB962C8B-B14F-4D97-AF65-F5344CB8AC3E}">
        <p14:creationId xmlns:p14="http://schemas.microsoft.com/office/powerpoint/2010/main" val="5771273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reasons to write a paper, and authors have many (and sometimes conflicting) goals within the paper. The main reasons that someone “should” write a paper are on this page. It helps you when reading a paper to determine what the goal of the paper is.</a:t>
            </a:r>
          </a:p>
          <a:p>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8</a:t>
            </a:fld>
            <a:endParaRPr lang="en-US"/>
          </a:p>
        </p:txBody>
      </p:sp>
    </p:spTree>
    <p:extLst>
      <p:ext uri="{BB962C8B-B14F-4D97-AF65-F5344CB8AC3E}">
        <p14:creationId xmlns:p14="http://schemas.microsoft.com/office/powerpoint/2010/main" val="18272024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need to appreciate that the authors also have some less idealized goals, and realize that some of the paper is structured in a way that does not help you especially because a goal other than your enlightenment was in play. You shouldn’t get too cynical about this—almost all research papers really are motivated by the goal of advancing the field and finding truth.</a:t>
            </a:r>
          </a:p>
          <a:p>
            <a:endParaRPr lang="en-US" dirty="0"/>
          </a:p>
          <a:p>
            <a:r>
              <a:rPr lang="en-US" dirty="0"/>
              <a:t>But if there’s a citation that doesn’t seem relevant, an overinflated claim, a really telegraphic paragraph, or exotic terminology and notation, don’t feel like you’ve failed or expend too much effort. That might be an artifact of the pressures the author was under instead of a deep technical insight you’re missing. These constraints are often lifted for </a:t>
            </a:r>
            <a:r>
              <a:rPr lang="en-US" i="1" dirty="0"/>
              <a:t>presentations</a:t>
            </a:r>
            <a:r>
              <a:rPr lang="en-US" i="0" dirty="0"/>
              <a:t> and blog posts, so check if the same author has discussed this material in a different </a:t>
            </a:r>
            <a:r>
              <a:rPr lang="en-US" i="0"/>
              <a:t>format elsewhere.</a:t>
            </a:r>
            <a:endParaRPr lang="en-US" dirty="0"/>
          </a:p>
        </p:txBody>
      </p:sp>
      <p:sp>
        <p:nvSpPr>
          <p:cNvPr id="4" name="Slide Number Placeholder 3"/>
          <p:cNvSpPr>
            <a:spLocks noGrp="1"/>
          </p:cNvSpPr>
          <p:nvPr>
            <p:ph type="sldNum" sz="quarter" idx="5"/>
          </p:nvPr>
        </p:nvSpPr>
        <p:spPr/>
        <p:txBody>
          <a:bodyPr/>
          <a:lstStyle/>
          <a:p>
            <a:fld id="{7797B659-1B34-9448-85E7-F99E9012A957}" type="slidenum">
              <a:rPr lang="en-US" smtClean="0"/>
              <a:t>9</a:t>
            </a:fld>
            <a:endParaRPr lang="en-US"/>
          </a:p>
        </p:txBody>
      </p:sp>
    </p:spTree>
    <p:extLst>
      <p:ext uri="{BB962C8B-B14F-4D97-AF65-F5344CB8AC3E}">
        <p14:creationId xmlns:p14="http://schemas.microsoft.com/office/powerpoint/2010/main" val="2001428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5C3F13-CFC7-1247-9B40-63D8BAB3CC5F}"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935523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4B19B17-71B9-994D-A7D0-762CFE2953DE}"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587176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95B6EA9-09CA-C945-93B2-EBBAC516BFD8}"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761176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BD269F9-1B5A-4F46-AA73-850628BFBDF4}"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7309711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8E1DD5F-0701-1046-922E-0EFAF597D913}"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1884796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323874E-D388-3D4D-A331-AB7755310362}"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1675012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6D2584-93F2-F846-A8B7-7C6AC3F5C8EF}"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7516267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AA46E6D-6827-7D4F-813A-7CCC5F3BAA3D}"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73249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02365"/>
          </a:xfrm>
        </p:spPr>
        <p:txBody>
          <a:bodyPr/>
          <a:lstStyle/>
          <a:p>
            <a:r>
              <a:rPr lang="en-US"/>
              <a:t>Click to edit Master title style</a:t>
            </a:r>
            <a:endParaRPr lang="en-US" dirty="0"/>
          </a:p>
        </p:txBody>
      </p:sp>
      <p:sp>
        <p:nvSpPr>
          <p:cNvPr id="3" name="Content Placeholder 2"/>
          <p:cNvSpPr>
            <a:spLocks noGrp="1"/>
          </p:cNvSpPr>
          <p:nvPr>
            <p:ph idx="1"/>
          </p:nvPr>
        </p:nvSpPr>
        <p:spPr>
          <a:xfrm>
            <a:off x="677334" y="1563757"/>
            <a:ext cx="8596668" cy="4477605"/>
          </a:xfrm>
        </p:spPr>
        <p:txBody>
          <a:bodyPr>
            <a:normAutofit/>
          </a:bodyPr>
          <a:lstStyle>
            <a:lvl1pPr>
              <a:defRPr sz="2400"/>
            </a:lvl1pPr>
            <a:lvl2pPr>
              <a:defRPr sz="2000"/>
            </a:lvl2pPr>
            <a:lvl3pPr>
              <a:defRPr sz="18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A91CAD-D501-234E-B784-5CD04E014F93}"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95735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8254533-A21B-9C48-B51F-270C95B28515}" type="datetime1">
              <a:rPr lang="en-US" smtClean="0"/>
              <a:t>9/5/2019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53010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108795-F842-5046-9DCD-BD63EC69830B}" type="datetime1">
              <a:rPr lang="en-US" smtClean="0"/>
              <a:t>9/5/2019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73825798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5D8DBB-83A0-C44B-A524-482FBD049FA6}" type="datetime1">
              <a:rPr lang="en-US" smtClean="0"/>
              <a:t>9/5/2019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1141968436"/>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CAE40A-9FC4-3748-A09B-862D0BB83DFA}" type="datetime1">
              <a:rPr lang="en-US" smtClean="0"/>
              <a:t>9/5/2019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825449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7B7C06-A070-1B49-B2A9-19221C97E354}" type="datetime1">
              <a:rPr lang="en-US" smtClean="0"/>
              <a:t>9/5/2019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3584840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057130E-0364-2247-844B-D9F268023734}" type="datetime1">
              <a:rPr lang="en-US" smtClean="0"/>
              <a:t>9/5/2019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823996615"/>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B10A95B-0862-274E-8872-371364956F54}" type="datetime1">
              <a:rPr lang="en-US" smtClean="0"/>
              <a:t>9/5/2019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95A45DB-84F7-5C40-9CBC-F6310A3A86F2}" type="slidenum">
              <a:rPr lang="en-US" smtClean="0"/>
              <a:t>‹#›</a:t>
            </a:fld>
            <a:endParaRPr lang="en-US"/>
          </a:p>
        </p:txBody>
      </p:sp>
    </p:spTree>
    <p:extLst>
      <p:ext uri="{BB962C8B-B14F-4D97-AF65-F5344CB8AC3E}">
        <p14:creationId xmlns:p14="http://schemas.microsoft.com/office/powerpoint/2010/main" val="29163188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6DC0865E-C0BE-3249-8098-A218B1722BA1}"/>
              </a:ext>
            </a:extLst>
          </p:cNvPr>
          <p:cNvGrpSpPr/>
          <p:nvPr userDrawn="1"/>
        </p:nvGrpSpPr>
        <p:grpSpPr>
          <a:xfrm>
            <a:off x="0" y="0"/>
            <a:ext cx="12192000" cy="6866467"/>
            <a:chOff x="0" y="0"/>
            <a:chExt cx="12192000" cy="6866467"/>
          </a:xfrm>
        </p:grpSpPr>
        <p:sp>
          <p:nvSpPr>
            <p:cNvPr id="21" name="Rectangle 23"/>
            <p:cNvSpPr/>
            <p:nvPr/>
          </p:nvSpPr>
          <p:spPr>
            <a:xfrm>
              <a:off x="10464906" y="0"/>
              <a:ext cx="172391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10708146" y="0"/>
              <a:ext cx="1483853"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10323443" y="3056467"/>
              <a:ext cx="186855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10552624" y="0"/>
              <a:ext cx="1636201"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1449296" y="0"/>
              <a:ext cx="739528"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1472380" y="0"/>
              <a:ext cx="716444"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1147165" y="3598334"/>
              <a:ext cx="1041660"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21667"/>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9341308" cy="734351"/>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3" y="1435497"/>
            <a:ext cx="9341309" cy="460586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BCF73D7-290F-474B-8A18-26EC65F0E478}" type="datetime1">
              <a:rPr lang="en-US" smtClean="0"/>
              <a:t>9/5/2019</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0" y="6485862"/>
            <a:ext cx="683339" cy="365125"/>
          </a:xfrm>
          <a:prstGeom prst="rect">
            <a:avLst/>
          </a:prstGeom>
        </p:spPr>
        <p:txBody>
          <a:bodyPr vert="horz" lIns="91440" tIns="45720" rIns="91440" bIns="45720" rtlCol="0" anchor="ctr"/>
          <a:lstStyle>
            <a:lvl1pPr algn="l">
              <a:defRPr sz="900">
                <a:solidFill>
                  <a:schemeClr val="tx1"/>
                </a:solidFill>
              </a:defRPr>
            </a:lvl1pPr>
          </a:lstStyle>
          <a:p>
            <a:fld id="{C95A45DB-84F7-5C40-9CBC-F6310A3A86F2}" type="slidenum">
              <a:rPr lang="en-US" smtClean="0"/>
              <a:pPr/>
              <a:t>‹#›</a:t>
            </a:fld>
            <a:endParaRPr lang="en-US"/>
          </a:p>
        </p:txBody>
      </p:sp>
    </p:spTree>
    <p:extLst>
      <p:ext uri="{BB962C8B-B14F-4D97-AF65-F5344CB8AC3E}">
        <p14:creationId xmlns:p14="http://schemas.microsoft.com/office/powerpoint/2010/main" val="2083293683"/>
      </p:ext>
    </p:extLst>
  </p:cSld>
  <p:clrMap bg1="lt1" tx1="dk1" bg2="lt2" tx2="dk2" accent1="accent1" accent2="accent2" accent3="accent3" accent4="accent4" accent5="accent5" accent6="accent6" hlink="hlink" folHlink="folHlink"/>
  <p:sldLayoutIdLst>
    <p:sldLayoutId id="2147483992" r:id="rId1"/>
    <p:sldLayoutId id="2147483993" r:id="rId2"/>
    <p:sldLayoutId id="2147483994" r:id="rId3"/>
    <p:sldLayoutId id="2147483995" r:id="rId4"/>
    <p:sldLayoutId id="2147483996" r:id="rId5"/>
    <p:sldLayoutId id="2147483997" r:id="rId6"/>
    <p:sldLayoutId id="2147483998" r:id="rId7"/>
    <p:sldLayoutId id="2147483999" r:id="rId8"/>
    <p:sldLayoutId id="2147484000" r:id="rId9"/>
    <p:sldLayoutId id="2147484001" r:id="rId10"/>
    <p:sldLayoutId id="2147484002" r:id="rId11"/>
    <p:sldLayoutId id="2147484003" r:id="rId12"/>
    <p:sldLayoutId id="2147484004" r:id="rId13"/>
    <p:sldLayoutId id="2147484005" r:id="rId14"/>
    <p:sldLayoutId id="2147484006" r:id="rId15"/>
    <p:sldLayoutId id="2147484007" r:id="rId16"/>
  </p:sldLayoutIdLst>
  <p:hf hdr="0" ftr="0" dt="0"/>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70000"/>
        <a:buFont typeface="Wingdings 3" charset="2"/>
        <a:buChar char=""/>
        <a:defRPr sz="24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70000"/>
        <a:buFont typeface="Wingdings 3" charset="2"/>
        <a:buChar char=""/>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8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www.cemyuksel.com/research/papers/dualsplittrees_i3d2019.pdf"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www.nature.com/articles/s41586-019-1485-8"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hyperlink" Target="https://graphics.cg.uni-saarland.de/publications/kondapaneni-2019-siggraph-optimal-mis.html"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l.acm.org/citation.cfm?id=3130880"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jcgt.org/published/0007/04/01/"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hyperlink" Target="https://pdfs.semanticscholar.org/59bc/d7a48ea034236391c71acdd2cd749b3da485.pdf"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3.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blizzard.cs.uwaterloo.ca/keshav/home/Papers/data/07/paper-reading.pdf" TargetMode="External"/><Relationship Id="rId7" Type="http://schemas.openxmlformats.org/officeDocument/2006/relationships/hyperlink" Target="https://www.siggraph.org/sites/default/files/kajiya.pdf"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dl.acm.org/citation.cfm?id=2988471" TargetMode="External"/><Relationship Id="rId5" Type="http://schemas.openxmlformats.org/officeDocument/2006/relationships/hyperlink" Target="http://graphics.stanford.edu/~kayvonf/notes/systemspaper/" TargetMode="External"/><Relationship Id="rId4" Type="http://schemas.openxmlformats.org/officeDocument/2006/relationships/hyperlink" Target="https://www.cs.utexas.edu/users/mckinley/notes/reviewing-smith.pdf"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5B13C-D1DF-DC42-81A4-2B4D50713FCC}"/>
              </a:ext>
            </a:extLst>
          </p:cNvPr>
          <p:cNvSpPr>
            <a:spLocks noGrp="1"/>
          </p:cNvSpPr>
          <p:nvPr>
            <p:ph type="ctrTitle"/>
          </p:nvPr>
        </p:nvSpPr>
        <p:spPr>
          <a:xfrm>
            <a:off x="1063256" y="2404534"/>
            <a:ext cx="9781953" cy="1646302"/>
          </a:xfrm>
        </p:spPr>
        <p:txBody>
          <a:bodyPr>
            <a:normAutofit fontScale="90000"/>
          </a:bodyPr>
          <a:lstStyle/>
          <a:p>
            <a:pPr algn="l"/>
            <a:r>
              <a:rPr lang="en-US" dirty="0"/>
              <a:t>How to Read a</a:t>
            </a:r>
            <a:br>
              <a:rPr lang="en-US" dirty="0"/>
            </a:br>
            <a:r>
              <a:rPr lang="en-US" dirty="0"/>
              <a:t>Realistic Rendering Paper</a:t>
            </a:r>
          </a:p>
        </p:txBody>
      </p:sp>
      <p:sp>
        <p:nvSpPr>
          <p:cNvPr id="3" name="Subtitle 2">
            <a:extLst>
              <a:ext uri="{FF2B5EF4-FFF2-40B4-BE49-F238E27FC236}">
                <a16:creationId xmlns:a16="http://schemas.microsoft.com/office/drawing/2014/main" id="{03972599-F71D-0B44-A14E-83DFCF86A0CF}"/>
              </a:ext>
            </a:extLst>
          </p:cNvPr>
          <p:cNvSpPr>
            <a:spLocks noGrp="1"/>
          </p:cNvSpPr>
          <p:nvPr>
            <p:ph type="subTitle" idx="1"/>
          </p:nvPr>
        </p:nvSpPr>
        <p:spPr>
          <a:xfrm>
            <a:off x="1063256" y="4050833"/>
            <a:ext cx="8210747" cy="1713153"/>
          </a:xfrm>
        </p:spPr>
        <p:txBody>
          <a:bodyPr>
            <a:normAutofit fontScale="92500" lnSpcReduction="10000"/>
          </a:bodyPr>
          <a:lstStyle/>
          <a:p>
            <a:pPr algn="l"/>
            <a:endParaRPr lang="en-US" dirty="0"/>
          </a:p>
          <a:p>
            <a:pPr algn="l"/>
            <a:r>
              <a:rPr lang="en-US" dirty="0"/>
              <a:t>Morgan McGuire</a:t>
            </a:r>
          </a:p>
          <a:p>
            <a:pPr algn="l"/>
            <a:r>
              <a:rPr lang="en-US"/>
              <a:t>CS 888 </a:t>
            </a:r>
            <a:r>
              <a:rPr lang="en-US" dirty="0"/>
              <a:t>Fall’19</a:t>
            </a:r>
          </a:p>
          <a:p>
            <a:pPr algn="l"/>
            <a:r>
              <a:rPr lang="en-US" dirty="0"/>
              <a:t>University of Waterloo</a:t>
            </a:r>
          </a:p>
        </p:txBody>
      </p:sp>
    </p:spTree>
    <p:extLst>
      <p:ext uri="{BB962C8B-B14F-4D97-AF65-F5344CB8AC3E}">
        <p14:creationId xmlns:p14="http://schemas.microsoft.com/office/powerpoint/2010/main" val="19955324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FB09D-85A3-154E-B973-9C0133810055}"/>
              </a:ext>
            </a:extLst>
          </p:cNvPr>
          <p:cNvSpPr>
            <a:spLocks noGrp="1"/>
          </p:cNvSpPr>
          <p:nvPr>
            <p:ph type="title"/>
          </p:nvPr>
        </p:nvSpPr>
        <p:spPr/>
        <p:txBody>
          <a:bodyPr/>
          <a:lstStyle/>
          <a:p>
            <a:r>
              <a:rPr lang="en-US" dirty="0"/>
              <a:t>Potential Reader Goals (1/2)</a:t>
            </a:r>
          </a:p>
        </p:txBody>
      </p:sp>
      <p:sp>
        <p:nvSpPr>
          <p:cNvPr id="3" name="Content Placeholder 2">
            <a:extLst>
              <a:ext uri="{FF2B5EF4-FFF2-40B4-BE49-F238E27FC236}">
                <a16:creationId xmlns:a16="http://schemas.microsoft.com/office/drawing/2014/main" id="{D1236BD8-F8B2-EF43-A436-DF98DE29618D}"/>
              </a:ext>
            </a:extLst>
          </p:cNvPr>
          <p:cNvSpPr>
            <a:spLocks noGrp="1"/>
          </p:cNvSpPr>
          <p:nvPr>
            <p:ph idx="1"/>
          </p:nvPr>
        </p:nvSpPr>
        <p:spPr>
          <a:xfrm>
            <a:off x="677333" y="1563757"/>
            <a:ext cx="10019020" cy="4985899"/>
          </a:xfrm>
        </p:spPr>
        <p:txBody>
          <a:bodyPr>
            <a:normAutofit/>
          </a:bodyPr>
          <a:lstStyle/>
          <a:p>
            <a:r>
              <a:rPr lang="en-US" sz="2800" b="1" dirty="0"/>
              <a:t>Learn about a problem or field new to the reader</a:t>
            </a:r>
          </a:p>
          <a:p>
            <a:r>
              <a:rPr lang="en-US" sz="2800" dirty="0"/>
              <a:t>Learn an incremental advance as an experienced reader</a:t>
            </a:r>
          </a:p>
          <a:p>
            <a:r>
              <a:rPr lang="en-US" sz="2800" dirty="0"/>
              <a:t>Learn a new way of thinking about the problem</a:t>
            </a:r>
          </a:p>
          <a:p>
            <a:r>
              <a:rPr lang="en-US" sz="2800" dirty="0"/>
              <a:t>Implement a solution</a:t>
            </a:r>
          </a:p>
          <a:p>
            <a:r>
              <a:rPr lang="en-US" sz="2800" dirty="0"/>
              <a:t>Study the process of research</a:t>
            </a:r>
          </a:p>
        </p:txBody>
      </p:sp>
      <p:sp>
        <p:nvSpPr>
          <p:cNvPr id="4" name="Slide Number Placeholder 3">
            <a:extLst>
              <a:ext uri="{FF2B5EF4-FFF2-40B4-BE49-F238E27FC236}">
                <a16:creationId xmlns:a16="http://schemas.microsoft.com/office/drawing/2014/main" id="{01D0A5CB-8EEC-984D-8C78-16EE9AE732B9}"/>
              </a:ext>
            </a:extLst>
          </p:cNvPr>
          <p:cNvSpPr>
            <a:spLocks noGrp="1"/>
          </p:cNvSpPr>
          <p:nvPr>
            <p:ph type="sldNum" sz="quarter" idx="12"/>
          </p:nvPr>
        </p:nvSpPr>
        <p:spPr/>
        <p:txBody>
          <a:bodyPr/>
          <a:lstStyle/>
          <a:p>
            <a:fld id="{C95A45DB-84F7-5C40-9CBC-F6310A3A86F2}" type="slidenum">
              <a:rPr lang="en-US" smtClean="0"/>
              <a:t>10</a:t>
            </a:fld>
            <a:endParaRPr lang="en-US"/>
          </a:p>
        </p:txBody>
      </p:sp>
    </p:spTree>
    <p:extLst>
      <p:ext uri="{BB962C8B-B14F-4D97-AF65-F5344CB8AC3E}">
        <p14:creationId xmlns:p14="http://schemas.microsoft.com/office/powerpoint/2010/main" val="44515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FB09D-85A3-154E-B973-9C0133810055}"/>
              </a:ext>
            </a:extLst>
          </p:cNvPr>
          <p:cNvSpPr>
            <a:spLocks noGrp="1"/>
          </p:cNvSpPr>
          <p:nvPr>
            <p:ph type="title"/>
          </p:nvPr>
        </p:nvSpPr>
        <p:spPr/>
        <p:txBody>
          <a:bodyPr/>
          <a:lstStyle/>
          <a:p>
            <a:r>
              <a:rPr lang="en-US" dirty="0"/>
              <a:t>Potential Reader Goals (2/2)</a:t>
            </a:r>
          </a:p>
        </p:txBody>
      </p:sp>
      <p:sp>
        <p:nvSpPr>
          <p:cNvPr id="3" name="Content Placeholder 2">
            <a:extLst>
              <a:ext uri="{FF2B5EF4-FFF2-40B4-BE49-F238E27FC236}">
                <a16:creationId xmlns:a16="http://schemas.microsoft.com/office/drawing/2014/main" id="{D1236BD8-F8B2-EF43-A436-DF98DE29618D}"/>
              </a:ext>
            </a:extLst>
          </p:cNvPr>
          <p:cNvSpPr>
            <a:spLocks noGrp="1"/>
          </p:cNvSpPr>
          <p:nvPr>
            <p:ph idx="1"/>
          </p:nvPr>
        </p:nvSpPr>
        <p:spPr>
          <a:xfrm>
            <a:off x="677333" y="1563757"/>
            <a:ext cx="9700043" cy="4985899"/>
          </a:xfrm>
        </p:spPr>
        <p:txBody>
          <a:bodyPr>
            <a:normAutofit/>
          </a:bodyPr>
          <a:lstStyle/>
          <a:p>
            <a:r>
              <a:rPr lang="en-US" sz="2800" dirty="0"/>
              <a:t>Study a role model for how to write a similar paper</a:t>
            </a:r>
          </a:p>
          <a:p>
            <a:r>
              <a:rPr lang="en-US" sz="2800" dirty="0"/>
              <a:t>Distinguish the reader’s own work from the authors’</a:t>
            </a:r>
          </a:p>
          <a:p>
            <a:r>
              <a:rPr lang="en-US" sz="2800" dirty="0"/>
              <a:t>Evaluate the paper for peer review</a:t>
            </a:r>
          </a:p>
          <a:p>
            <a:r>
              <a:rPr lang="en-US" sz="2800" dirty="0"/>
              <a:t>Decide if the paper should be accepted</a:t>
            </a:r>
          </a:p>
          <a:p>
            <a:r>
              <a:rPr lang="en-US" sz="2800" dirty="0"/>
              <a:t>Evaluate the authors’ abilities</a:t>
            </a:r>
          </a:p>
          <a:p>
            <a:r>
              <a:rPr lang="en-US" sz="2800" dirty="0"/>
              <a:t>Write a survey of related work</a:t>
            </a:r>
          </a:p>
          <a:p>
            <a:r>
              <a:rPr lang="en-US" sz="2800" dirty="0"/>
              <a:t>Satisfy course requirement</a:t>
            </a:r>
          </a:p>
        </p:txBody>
      </p:sp>
      <p:sp>
        <p:nvSpPr>
          <p:cNvPr id="4" name="Slide Number Placeholder 3">
            <a:extLst>
              <a:ext uri="{FF2B5EF4-FFF2-40B4-BE49-F238E27FC236}">
                <a16:creationId xmlns:a16="http://schemas.microsoft.com/office/drawing/2014/main" id="{09AB2FA6-D08E-A34F-8809-32FF2A856BC9}"/>
              </a:ext>
            </a:extLst>
          </p:cNvPr>
          <p:cNvSpPr>
            <a:spLocks noGrp="1"/>
          </p:cNvSpPr>
          <p:nvPr>
            <p:ph type="sldNum" sz="quarter" idx="12"/>
          </p:nvPr>
        </p:nvSpPr>
        <p:spPr/>
        <p:txBody>
          <a:bodyPr/>
          <a:lstStyle/>
          <a:p>
            <a:fld id="{C95A45DB-84F7-5C40-9CBC-F6310A3A86F2}" type="slidenum">
              <a:rPr lang="en-US" smtClean="0"/>
              <a:t>11</a:t>
            </a:fld>
            <a:endParaRPr lang="en-US"/>
          </a:p>
        </p:txBody>
      </p:sp>
    </p:spTree>
    <p:extLst>
      <p:ext uri="{BB962C8B-B14F-4D97-AF65-F5344CB8AC3E}">
        <p14:creationId xmlns:p14="http://schemas.microsoft.com/office/powerpoint/2010/main" val="30080580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3FE006-A32B-574B-9AE3-E5D3C4883338}"/>
              </a:ext>
            </a:extLst>
          </p:cNvPr>
          <p:cNvSpPr>
            <a:spLocks noGrp="1"/>
          </p:cNvSpPr>
          <p:nvPr>
            <p:ph type="title"/>
          </p:nvPr>
        </p:nvSpPr>
        <p:spPr>
          <a:xfrm>
            <a:off x="677334" y="354420"/>
            <a:ext cx="8596668" cy="702365"/>
          </a:xfrm>
        </p:spPr>
        <p:txBody>
          <a:bodyPr/>
          <a:lstStyle/>
          <a:p>
            <a:r>
              <a:rPr lang="en-US" dirty="0"/>
              <a:t>Publication Forms</a:t>
            </a:r>
          </a:p>
        </p:txBody>
      </p:sp>
      <p:sp>
        <p:nvSpPr>
          <p:cNvPr id="3" name="Content Placeholder 2">
            <a:extLst>
              <a:ext uri="{FF2B5EF4-FFF2-40B4-BE49-F238E27FC236}">
                <a16:creationId xmlns:a16="http://schemas.microsoft.com/office/drawing/2014/main" id="{54150B5A-266B-E149-A47A-88C43D84D111}"/>
              </a:ext>
            </a:extLst>
          </p:cNvPr>
          <p:cNvSpPr>
            <a:spLocks noGrp="1"/>
          </p:cNvSpPr>
          <p:nvPr>
            <p:ph idx="1"/>
          </p:nvPr>
        </p:nvSpPr>
        <p:spPr>
          <a:xfrm>
            <a:off x="3772786" y="1184375"/>
            <a:ext cx="5498805" cy="5546035"/>
          </a:xfrm>
        </p:spPr>
        <p:txBody>
          <a:bodyPr>
            <a:normAutofit fontScale="92500" lnSpcReduction="10000"/>
          </a:bodyPr>
          <a:lstStyle/>
          <a:p>
            <a:r>
              <a:rPr lang="en-US" dirty="0"/>
              <a:t>Journal paper</a:t>
            </a:r>
          </a:p>
          <a:p>
            <a:r>
              <a:rPr lang="en-US" dirty="0"/>
              <a:t>Conference paper</a:t>
            </a:r>
          </a:p>
          <a:p>
            <a:r>
              <a:rPr lang="en-US" dirty="0"/>
              <a:t>Conference short paper</a:t>
            </a:r>
          </a:p>
          <a:p>
            <a:endParaRPr lang="en-US" dirty="0"/>
          </a:p>
          <a:p>
            <a:r>
              <a:rPr lang="en-US" dirty="0"/>
              <a:t>Poster</a:t>
            </a:r>
          </a:p>
          <a:p>
            <a:r>
              <a:rPr lang="en-US" dirty="0"/>
              <a:t>Invited paper</a:t>
            </a:r>
          </a:p>
          <a:p>
            <a:r>
              <a:rPr lang="en-US" dirty="0"/>
              <a:t>Presentation without paper</a:t>
            </a:r>
          </a:p>
          <a:p>
            <a:r>
              <a:rPr lang="en-US" dirty="0"/>
              <a:t>Chapter in an edited collection</a:t>
            </a:r>
          </a:p>
          <a:p>
            <a:endParaRPr lang="en-US" dirty="0"/>
          </a:p>
          <a:p>
            <a:r>
              <a:rPr lang="en-US" dirty="0"/>
              <a:t>Chapter in an author’s own book</a:t>
            </a:r>
          </a:p>
          <a:p>
            <a:r>
              <a:rPr lang="en-US" dirty="0"/>
              <a:t>Technical report/white paper</a:t>
            </a:r>
          </a:p>
          <a:p>
            <a:r>
              <a:rPr lang="en-US" dirty="0"/>
              <a:t>Patent</a:t>
            </a:r>
          </a:p>
          <a:p>
            <a:r>
              <a:rPr lang="en-US" dirty="0"/>
              <a:t>Blog/web page</a:t>
            </a:r>
          </a:p>
        </p:txBody>
      </p:sp>
      <p:sp>
        <p:nvSpPr>
          <p:cNvPr id="5" name="TextBox 4">
            <a:extLst>
              <a:ext uri="{FF2B5EF4-FFF2-40B4-BE49-F238E27FC236}">
                <a16:creationId xmlns:a16="http://schemas.microsoft.com/office/drawing/2014/main" id="{12500EEF-521A-9E42-85BB-3F84FD0F1834}"/>
              </a:ext>
            </a:extLst>
          </p:cNvPr>
          <p:cNvSpPr txBox="1"/>
          <p:nvPr/>
        </p:nvSpPr>
        <p:spPr>
          <a:xfrm>
            <a:off x="1570789" y="1662691"/>
            <a:ext cx="1820498" cy="400110"/>
          </a:xfrm>
          <a:prstGeom prst="rect">
            <a:avLst/>
          </a:prstGeom>
          <a:noFill/>
        </p:spPr>
        <p:txBody>
          <a:bodyPr wrap="none" rtlCol="0">
            <a:spAutoFit/>
          </a:bodyPr>
          <a:lstStyle/>
          <a:p>
            <a:r>
              <a:rPr lang="en-US" sz="2000" dirty="0">
                <a:solidFill>
                  <a:schemeClr val="accent3"/>
                </a:solidFill>
              </a:rPr>
              <a:t>Peer reviewed</a:t>
            </a:r>
          </a:p>
        </p:txBody>
      </p:sp>
      <p:sp>
        <p:nvSpPr>
          <p:cNvPr id="7" name="TextBox 6">
            <a:extLst>
              <a:ext uri="{FF2B5EF4-FFF2-40B4-BE49-F238E27FC236}">
                <a16:creationId xmlns:a16="http://schemas.microsoft.com/office/drawing/2014/main" id="{F233AA40-F556-D040-BB04-904311174516}"/>
              </a:ext>
            </a:extLst>
          </p:cNvPr>
          <p:cNvSpPr txBox="1"/>
          <p:nvPr/>
        </p:nvSpPr>
        <p:spPr>
          <a:xfrm>
            <a:off x="1570788" y="3431769"/>
            <a:ext cx="1810273" cy="400110"/>
          </a:xfrm>
          <a:prstGeom prst="rect">
            <a:avLst/>
          </a:prstGeom>
          <a:noFill/>
        </p:spPr>
        <p:txBody>
          <a:bodyPr wrap="square" rtlCol="0">
            <a:spAutoFit/>
          </a:bodyPr>
          <a:lstStyle/>
          <a:p>
            <a:r>
              <a:rPr lang="en-US" sz="2000" dirty="0">
                <a:solidFill>
                  <a:schemeClr val="accent3"/>
                </a:solidFill>
              </a:rPr>
              <a:t>Curated</a:t>
            </a:r>
          </a:p>
        </p:txBody>
      </p:sp>
      <p:sp>
        <p:nvSpPr>
          <p:cNvPr id="8" name="TextBox 7">
            <a:extLst>
              <a:ext uri="{FF2B5EF4-FFF2-40B4-BE49-F238E27FC236}">
                <a16:creationId xmlns:a16="http://schemas.microsoft.com/office/drawing/2014/main" id="{9E883B1D-4DB0-2B4C-86B5-357DE5508CA0}"/>
              </a:ext>
            </a:extLst>
          </p:cNvPr>
          <p:cNvSpPr txBox="1"/>
          <p:nvPr/>
        </p:nvSpPr>
        <p:spPr>
          <a:xfrm>
            <a:off x="1570787" y="5679163"/>
            <a:ext cx="1810273" cy="400110"/>
          </a:xfrm>
          <a:prstGeom prst="rect">
            <a:avLst/>
          </a:prstGeom>
          <a:noFill/>
        </p:spPr>
        <p:txBody>
          <a:bodyPr wrap="square" rtlCol="0">
            <a:spAutoFit/>
          </a:bodyPr>
          <a:lstStyle/>
          <a:p>
            <a:r>
              <a:rPr lang="en-US" sz="2000" dirty="0">
                <a:solidFill>
                  <a:schemeClr val="accent3"/>
                </a:solidFill>
              </a:rPr>
              <a:t>Self-published</a:t>
            </a:r>
          </a:p>
        </p:txBody>
      </p:sp>
      <p:sp>
        <p:nvSpPr>
          <p:cNvPr id="4" name="Slide Number Placeholder 3">
            <a:extLst>
              <a:ext uri="{FF2B5EF4-FFF2-40B4-BE49-F238E27FC236}">
                <a16:creationId xmlns:a16="http://schemas.microsoft.com/office/drawing/2014/main" id="{44841997-1449-1E43-8583-879FA98EBF2B}"/>
              </a:ext>
            </a:extLst>
          </p:cNvPr>
          <p:cNvSpPr>
            <a:spLocks noGrp="1"/>
          </p:cNvSpPr>
          <p:nvPr>
            <p:ph type="sldNum" sz="quarter" idx="12"/>
          </p:nvPr>
        </p:nvSpPr>
        <p:spPr/>
        <p:txBody>
          <a:bodyPr/>
          <a:lstStyle/>
          <a:p>
            <a:fld id="{C95A45DB-84F7-5C40-9CBC-F6310A3A86F2}" type="slidenum">
              <a:rPr lang="en-US" smtClean="0"/>
              <a:t>12</a:t>
            </a:fld>
            <a:endParaRPr lang="en-US"/>
          </a:p>
        </p:txBody>
      </p:sp>
    </p:spTree>
    <p:extLst>
      <p:ext uri="{BB962C8B-B14F-4D97-AF65-F5344CB8AC3E}">
        <p14:creationId xmlns:p14="http://schemas.microsoft.com/office/powerpoint/2010/main" val="12916433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E45FB-3B7C-6443-BBD5-E7BD89AFFEED}"/>
              </a:ext>
            </a:extLst>
          </p:cNvPr>
          <p:cNvSpPr>
            <a:spLocks noGrp="1"/>
          </p:cNvSpPr>
          <p:nvPr>
            <p:ph type="title"/>
          </p:nvPr>
        </p:nvSpPr>
        <p:spPr>
          <a:xfrm>
            <a:off x="677333" y="609600"/>
            <a:ext cx="9508657" cy="702365"/>
          </a:xfrm>
        </p:spPr>
        <p:txBody>
          <a:bodyPr>
            <a:normAutofit/>
          </a:bodyPr>
          <a:lstStyle/>
          <a:p>
            <a:r>
              <a:rPr lang="en-US" dirty="0"/>
              <a:t>Some Realistic Rendering Venues</a:t>
            </a:r>
          </a:p>
        </p:txBody>
      </p:sp>
      <p:sp>
        <p:nvSpPr>
          <p:cNvPr id="3" name="Content Placeholder 2">
            <a:extLst>
              <a:ext uri="{FF2B5EF4-FFF2-40B4-BE49-F238E27FC236}">
                <a16:creationId xmlns:a16="http://schemas.microsoft.com/office/drawing/2014/main" id="{461BACD3-740C-B44C-B7B1-F63C25377542}"/>
              </a:ext>
            </a:extLst>
          </p:cNvPr>
          <p:cNvSpPr>
            <a:spLocks noGrp="1"/>
          </p:cNvSpPr>
          <p:nvPr>
            <p:ph idx="1"/>
          </p:nvPr>
        </p:nvSpPr>
        <p:spPr>
          <a:xfrm>
            <a:off x="677333" y="1694386"/>
            <a:ext cx="9508658" cy="4804386"/>
          </a:xfrm>
        </p:spPr>
        <p:txBody>
          <a:bodyPr>
            <a:normAutofit fontScale="92500" lnSpcReduction="20000"/>
          </a:bodyPr>
          <a:lstStyle/>
          <a:p>
            <a:r>
              <a:rPr lang="en-US" sz="3200" dirty="0"/>
              <a:t>ACM </a:t>
            </a:r>
            <a:r>
              <a:rPr lang="en-US" sz="3200" dirty="0" err="1"/>
              <a:t>ToG</a:t>
            </a:r>
            <a:r>
              <a:rPr lang="en-US" sz="3200" dirty="0"/>
              <a:t> / SIGGRAPH / SIGGRAPH Asia</a:t>
            </a:r>
          </a:p>
          <a:p>
            <a:r>
              <a:rPr lang="en-US" sz="3200" dirty="0"/>
              <a:t>IEEE TVCG</a:t>
            </a:r>
          </a:p>
          <a:p>
            <a:r>
              <a:rPr lang="en-US" sz="3200" dirty="0" err="1"/>
              <a:t>Eurographics</a:t>
            </a:r>
            <a:endParaRPr lang="en-US" sz="3200" dirty="0"/>
          </a:p>
          <a:p>
            <a:endParaRPr lang="en-US" sz="3200" dirty="0"/>
          </a:p>
          <a:p>
            <a:r>
              <a:rPr lang="en-US" sz="3200" dirty="0"/>
              <a:t>EGSR</a:t>
            </a:r>
          </a:p>
          <a:p>
            <a:r>
              <a:rPr lang="en-US" sz="3200" dirty="0"/>
              <a:t>HPG, I3D, JCGT, PACM</a:t>
            </a:r>
          </a:p>
          <a:p>
            <a:r>
              <a:rPr lang="en-US" sz="3200" dirty="0"/>
              <a:t>CG&amp;A</a:t>
            </a:r>
          </a:p>
          <a:p>
            <a:endParaRPr lang="en-US" sz="3200" dirty="0"/>
          </a:p>
          <a:p>
            <a:r>
              <a:rPr lang="en-US" sz="3200" dirty="0"/>
              <a:t>GPU Pro, </a:t>
            </a:r>
            <a:r>
              <a:rPr lang="en-US" sz="3200" dirty="0" err="1"/>
              <a:t>ShaderX</a:t>
            </a:r>
            <a:r>
              <a:rPr lang="en-US" sz="3200" dirty="0"/>
              <a:t>, GPU Gems, Ray Tracing Gems</a:t>
            </a:r>
          </a:p>
        </p:txBody>
      </p:sp>
      <p:sp>
        <p:nvSpPr>
          <p:cNvPr id="4" name="Slide Number Placeholder 3">
            <a:extLst>
              <a:ext uri="{FF2B5EF4-FFF2-40B4-BE49-F238E27FC236}">
                <a16:creationId xmlns:a16="http://schemas.microsoft.com/office/drawing/2014/main" id="{17BA7F80-8785-2F40-B22B-8752B827ABB6}"/>
              </a:ext>
            </a:extLst>
          </p:cNvPr>
          <p:cNvSpPr>
            <a:spLocks noGrp="1"/>
          </p:cNvSpPr>
          <p:nvPr>
            <p:ph type="sldNum" sz="quarter" idx="12"/>
          </p:nvPr>
        </p:nvSpPr>
        <p:spPr/>
        <p:txBody>
          <a:bodyPr/>
          <a:lstStyle/>
          <a:p>
            <a:fld id="{C95A45DB-84F7-5C40-9CBC-F6310A3A86F2}" type="slidenum">
              <a:rPr lang="en-US" smtClean="0"/>
              <a:t>13</a:t>
            </a:fld>
            <a:endParaRPr lang="en-US"/>
          </a:p>
        </p:txBody>
      </p:sp>
    </p:spTree>
    <p:extLst>
      <p:ext uri="{BB962C8B-B14F-4D97-AF65-F5344CB8AC3E}">
        <p14:creationId xmlns:p14="http://schemas.microsoft.com/office/powerpoint/2010/main" val="33276287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E4F82-AD84-3E45-B27C-0F923EEB8EDE}"/>
              </a:ext>
            </a:extLst>
          </p:cNvPr>
          <p:cNvSpPr>
            <a:spLocks noGrp="1"/>
          </p:cNvSpPr>
          <p:nvPr>
            <p:ph type="title"/>
          </p:nvPr>
        </p:nvSpPr>
        <p:spPr>
          <a:xfrm>
            <a:off x="677335" y="3960324"/>
            <a:ext cx="8596668" cy="1826581"/>
          </a:xfrm>
        </p:spPr>
        <p:txBody>
          <a:bodyPr/>
          <a:lstStyle/>
          <a:p>
            <a:r>
              <a:rPr lang="en-US" dirty="0"/>
              <a:t>Structure of a Paper</a:t>
            </a:r>
          </a:p>
        </p:txBody>
      </p:sp>
      <p:pic>
        <p:nvPicPr>
          <p:cNvPr id="5" name="Picture 4">
            <a:extLst>
              <a:ext uri="{FF2B5EF4-FFF2-40B4-BE49-F238E27FC236}">
                <a16:creationId xmlns:a16="http://schemas.microsoft.com/office/drawing/2014/main" id="{ED55F41B-9DD2-5F46-94D1-30CE71FE4657}"/>
              </a:ext>
            </a:extLst>
          </p:cNvPr>
          <p:cNvPicPr>
            <a:picLocks noChangeAspect="1"/>
          </p:cNvPicPr>
          <p:nvPr/>
        </p:nvPicPr>
        <p:blipFill>
          <a:blip r:embed="rId3"/>
          <a:stretch>
            <a:fillRect/>
          </a:stretch>
        </p:blipFill>
        <p:spPr>
          <a:xfrm>
            <a:off x="0" y="0"/>
            <a:ext cx="12192000" cy="4731224"/>
          </a:xfrm>
          <a:prstGeom prst="rect">
            <a:avLst/>
          </a:prstGeom>
        </p:spPr>
      </p:pic>
      <p:sp>
        <p:nvSpPr>
          <p:cNvPr id="6" name="Rectangle 5">
            <a:extLst>
              <a:ext uri="{FF2B5EF4-FFF2-40B4-BE49-F238E27FC236}">
                <a16:creationId xmlns:a16="http://schemas.microsoft.com/office/drawing/2014/main" id="{17F3A657-C513-8447-A103-076D2C4046C6}"/>
              </a:ext>
            </a:extLst>
          </p:cNvPr>
          <p:cNvSpPr/>
          <p:nvPr/>
        </p:nvSpPr>
        <p:spPr>
          <a:xfrm>
            <a:off x="6881610" y="0"/>
            <a:ext cx="5310390" cy="369332"/>
          </a:xfrm>
          <a:prstGeom prst="rect">
            <a:avLst/>
          </a:prstGeom>
        </p:spPr>
        <p:txBody>
          <a:bodyPr wrap="square">
            <a:spAutoFit/>
          </a:bodyPr>
          <a:lstStyle/>
          <a:p>
            <a:r>
              <a:rPr lang="en-US" dirty="0">
                <a:solidFill>
                  <a:schemeClr val="bg1"/>
                </a:solidFill>
              </a:rPr>
              <a:t>Parker et al., GPU Ray Tracing, </a:t>
            </a:r>
            <a:r>
              <a:rPr lang="en-US" dirty="0" err="1">
                <a:solidFill>
                  <a:schemeClr val="bg1"/>
                </a:solidFill>
              </a:rPr>
              <a:t>Comm</a:t>
            </a:r>
            <a:r>
              <a:rPr lang="en-US" dirty="0">
                <a:solidFill>
                  <a:schemeClr val="bg1"/>
                </a:solidFill>
              </a:rPr>
              <a:t> ACM 2013</a:t>
            </a:r>
          </a:p>
        </p:txBody>
      </p:sp>
      <p:sp>
        <p:nvSpPr>
          <p:cNvPr id="3" name="Slide Number Placeholder 2">
            <a:extLst>
              <a:ext uri="{FF2B5EF4-FFF2-40B4-BE49-F238E27FC236}">
                <a16:creationId xmlns:a16="http://schemas.microsoft.com/office/drawing/2014/main" id="{C033BB1D-53F2-C04E-BC47-214C5E061AFB}"/>
              </a:ext>
            </a:extLst>
          </p:cNvPr>
          <p:cNvSpPr>
            <a:spLocks noGrp="1"/>
          </p:cNvSpPr>
          <p:nvPr>
            <p:ph type="sldNum" sz="quarter" idx="12"/>
          </p:nvPr>
        </p:nvSpPr>
        <p:spPr/>
        <p:txBody>
          <a:bodyPr/>
          <a:lstStyle/>
          <a:p>
            <a:fld id="{C95A45DB-84F7-5C40-9CBC-F6310A3A86F2}" type="slidenum">
              <a:rPr lang="en-US" smtClean="0"/>
              <a:t>14</a:t>
            </a:fld>
            <a:endParaRPr lang="en-US"/>
          </a:p>
        </p:txBody>
      </p:sp>
    </p:spTree>
    <p:extLst>
      <p:ext uri="{BB962C8B-B14F-4D97-AF65-F5344CB8AC3E}">
        <p14:creationId xmlns:p14="http://schemas.microsoft.com/office/powerpoint/2010/main" val="6005392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C9290-42FE-564D-B00B-7F47DE457D87}"/>
              </a:ext>
            </a:extLst>
          </p:cNvPr>
          <p:cNvSpPr>
            <a:spLocks noGrp="1"/>
          </p:cNvSpPr>
          <p:nvPr>
            <p:ph type="title"/>
          </p:nvPr>
        </p:nvSpPr>
        <p:spPr/>
        <p:txBody>
          <a:bodyPr/>
          <a:lstStyle/>
          <a:p>
            <a:r>
              <a:rPr lang="en-US" dirty="0"/>
              <a:t>Rendering Research Paper Structure</a:t>
            </a:r>
          </a:p>
        </p:txBody>
      </p:sp>
      <p:sp>
        <p:nvSpPr>
          <p:cNvPr id="3" name="Content Placeholder 2">
            <a:extLst>
              <a:ext uri="{FF2B5EF4-FFF2-40B4-BE49-F238E27FC236}">
                <a16:creationId xmlns:a16="http://schemas.microsoft.com/office/drawing/2014/main" id="{A75EFE9D-EAEA-4141-A04D-BBA06F0A1FD9}"/>
              </a:ext>
            </a:extLst>
          </p:cNvPr>
          <p:cNvSpPr>
            <a:spLocks noGrp="1"/>
          </p:cNvSpPr>
          <p:nvPr>
            <p:ph idx="1"/>
          </p:nvPr>
        </p:nvSpPr>
        <p:spPr>
          <a:xfrm>
            <a:off x="850266" y="1490291"/>
            <a:ext cx="4885684" cy="5074766"/>
          </a:xfrm>
        </p:spPr>
        <p:txBody>
          <a:bodyPr>
            <a:normAutofit/>
          </a:bodyPr>
          <a:lstStyle/>
          <a:p>
            <a:pPr marL="514350" indent="-514350">
              <a:buFont typeface="+mj-lt"/>
              <a:buAutoNum type="arabicPeriod"/>
            </a:pPr>
            <a:r>
              <a:rPr lang="en-US" sz="2800" dirty="0"/>
              <a:t>Teaser Result</a:t>
            </a:r>
          </a:p>
          <a:p>
            <a:pPr marL="514350" indent="-514350">
              <a:buFont typeface="+mj-lt"/>
              <a:buAutoNum type="arabicPeriod"/>
            </a:pPr>
            <a:r>
              <a:rPr lang="en-US" sz="2800" dirty="0"/>
              <a:t>Abstract</a:t>
            </a:r>
          </a:p>
          <a:p>
            <a:pPr marL="514350" indent="-514350">
              <a:buFont typeface="+mj-lt"/>
              <a:buAutoNum type="arabicPeriod"/>
            </a:pPr>
            <a:r>
              <a:rPr lang="en-US" sz="2800" dirty="0"/>
              <a:t>Introduction</a:t>
            </a:r>
          </a:p>
          <a:p>
            <a:pPr marL="514350" indent="-514350">
              <a:buFont typeface="+mj-lt"/>
              <a:buAutoNum type="arabicPeriod"/>
            </a:pPr>
            <a:r>
              <a:rPr lang="en-US" sz="2800" dirty="0"/>
              <a:t>Related work</a:t>
            </a:r>
          </a:p>
          <a:p>
            <a:pPr marL="514350" indent="-514350">
              <a:buFont typeface="+mj-lt"/>
              <a:buAutoNum type="arabicPeriod"/>
            </a:pPr>
            <a:r>
              <a:rPr lang="en-US" sz="2800" dirty="0"/>
              <a:t>Algorithm </a:t>
            </a:r>
            <a:r>
              <a:rPr lang="en-US" sz="2800" i="1" dirty="0"/>
              <a:t>or</a:t>
            </a:r>
            <a:r>
              <a:rPr lang="en-US" sz="2800" dirty="0"/>
              <a:t> System</a:t>
            </a:r>
          </a:p>
          <a:p>
            <a:pPr marL="514350" indent="-514350">
              <a:buFont typeface="+mj-lt"/>
              <a:buAutoNum type="arabicPeriod"/>
            </a:pPr>
            <a:r>
              <a:rPr lang="en-US" sz="2800" dirty="0"/>
              <a:t>Evaluation</a:t>
            </a:r>
          </a:p>
          <a:p>
            <a:pPr marL="514350" indent="-514350">
              <a:buFont typeface="+mj-lt"/>
              <a:buAutoNum type="arabicPeriod"/>
            </a:pPr>
            <a:r>
              <a:rPr lang="en-US" sz="2800" dirty="0"/>
              <a:t>Conclusions &amp; Discussion</a:t>
            </a:r>
          </a:p>
          <a:p>
            <a:pPr marL="514350" indent="-514350">
              <a:buFont typeface="+mj-lt"/>
              <a:buAutoNum type="arabicPeriod"/>
            </a:pPr>
            <a:r>
              <a:rPr lang="en-US" sz="2800" dirty="0">
                <a:solidFill>
                  <a:schemeClr val="tx1"/>
                </a:solidFill>
              </a:rPr>
              <a:t>Bibliography</a:t>
            </a:r>
          </a:p>
          <a:p>
            <a:pPr marL="514350" indent="-514350">
              <a:buFont typeface="+mj-lt"/>
              <a:buAutoNum type="arabicPeriod"/>
            </a:pPr>
            <a:r>
              <a:rPr lang="en-US" sz="2800" dirty="0">
                <a:solidFill>
                  <a:schemeClr val="tx1"/>
                </a:solidFill>
              </a:rPr>
              <a:t>Appendices &amp; Supplement</a:t>
            </a:r>
          </a:p>
        </p:txBody>
      </p:sp>
      <p:sp>
        <p:nvSpPr>
          <p:cNvPr id="4" name="Rectangle 3">
            <a:extLst>
              <a:ext uri="{FF2B5EF4-FFF2-40B4-BE49-F238E27FC236}">
                <a16:creationId xmlns:a16="http://schemas.microsoft.com/office/drawing/2014/main" id="{97EDA64A-1759-E847-B377-FEEDAC51B0B1}"/>
              </a:ext>
            </a:extLst>
          </p:cNvPr>
          <p:cNvSpPr/>
          <p:nvPr/>
        </p:nvSpPr>
        <p:spPr>
          <a:xfrm>
            <a:off x="7217430" y="6427876"/>
            <a:ext cx="2757486" cy="307777"/>
          </a:xfrm>
          <a:prstGeom prst="rect">
            <a:avLst/>
          </a:prstGeom>
        </p:spPr>
        <p:txBody>
          <a:bodyPr wrap="none">
            <a:spAutoFit/>
          </a:bodyPr>
          <a:lstStyle/>
          <a:p>
            <a:r>
              <a:rPr lang="en-US" sz="1400" b="0" i="0" u="none" strike="noStrike" dirty="0">
                <a:solidFill>
                  <a:srgbClr val="3388AA"/>
                </a:solidFill>
                <a:effectLst/>
                <a:latin typeface="Georgia" panose="02040502050405020303" pitchFamily="18" charset="0"/>
                <a:hlinkClick r:id="rId3"/>
              </a:rPr>
              <a:t>Dual split trees</a:t>
            </a:r>
            <a:r>
              <a:rPr lang="en-US" sz="1400" b="0" i="0" dirty="0">
                <a:solidFill>
                  <a:srgbClr val="222222"/>
                </a:solidFill>
                <a:effectLst/>
                <a:latin typeface="Palatino" pitchFamily="2" charset="77"/>
              </a:rPr>
              <a:t>, Lin et al., I3D'19</a:t>
            </a:r>
          </a:p>
        </p:txBody>
      </p:sp>
      <p:pic>
        <p:nvPicPr>
          <p:cNvPr id="6" name="Picture 5">
            <a:extLst>
              <a:ext uri="{FF2B5EF4-FFF2-40B4-BE49-F238E27FC236}">
                <a16:creationId xmlns:a16="http://schemas.microsoft.com/office/drawing/2014/main" id="{E881A156-9554-774E-B4B3-B4B7077E2D67}"/>
              </a:ext>
            </a:extLst>
          </p:cNvPr>
          <p:cNvPicPr>
            <a:picLocks noChangeAspect="1"/>
          </p:cNvPicPr>
          <p:nvPr/>
        </p:nvPicPr>
        <p:blipFill>
          <a:blip r:embed="rId4"/>
          <a:stretch>
            <a:fillRect/>
          </a:stretch>
        </p:blipFill>
        <p:spPr>
          <a:xfrm>
            <a:off x="6174640" y="1490291"/>
            <a:ext cx="4924879" cy="5060925"/>
          </a:xfrm>
          <a:prstGeom prst="rect">
            <a:avLst/>
          </a:prstGeom>
        </p:spPr>
      </p:pic>
      <p:sp>
        <p:nvSpPr>
          <p:cNvPr id="5" name="Slide Number Placeholder 4">
            <a:extLst>
              <a:ext uri="{FF2B5EF4-FFF2-40B4-BE49-F238E27FC236}">
                <a16:creationId xmlns:a16="http://schemas.microsoft.com/office/drawing/2014/main" id="{84173907-D065-D64C-ADA4-C3C108C2BF3A}"/>
              </a:ext>
            </a:extLst>
          </p:cNvPr>
          <p:cNvSpPr>
            <a:spLocks noGrp="1"/>
          </p:cNvSpPr>
          <p:nvPr>
            <p:ph type="sldNum" sz="quarter" idx="12"/>
          </p:nvPr>
        </p:nvSpPr>
        <p:spPr/>
        <p:txBody>
          <a:bodyPr/>
          <a:lstStyle/>
          <a:p>
            <a:fld id="{C95A45DB-84F7-5C40-9CBC-F6310A3A86F2}" type="slidenum">
              <a:rPr lang="en-US" smtClean="0"/>
              <a:t>15</a:t>
            </a:fld>
            <a:endParaRPr lang="en-US"/>
          </a:p>
        </p:txBody>
      </p:sp>
    </p:spTree>
    <p:extLst>
      <p:ext uri="{BB962C8B-B14F-4D97-AF65-F5344CB8AC3E}">
        <p14:creationId xmlns:p14="http://schemas.microsoft.com/office/powerpoint/2010/main" val="14745460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96371-41BD-FF47-837D-6410BB81C199}"/>
              </a:ext>
            </a:extLst>
          </p:cNvPr>
          <p:cNvSpPr>
            <a:spLocks noGrp="1"/>
          </p:cNvSpPr>
          <p:nvPr>
            <p:ph type="title"/>
          </p:nvPr>
        </p:nvSpPr>
        <p:spPr/>
        <p:txBody>
          <a:bodyPr/>
          <a:lstStyle/>
          <a:p>
            <a:r>
              <a:rPr lang="en-US" dirty="0"/>
              <a:t>Teaser Result</a:t>
            </a:r>
          </a:p>
        </p:txBody>
      </p:sp>
      <p:pic>
        <p:nvPicPr>
          <p:cNvPr id="4" name="Picture 3">
            <a:extLst>
              <a:ext uri="{FF2B5EF4-FFF2-40B4-BE49-F238E27FC236}">
                <a16:creationId xmlns:a16="http://schemas.microsoft.com/office/drawing/2014/main" id="{8E2AAB31-1D4C-8344-BA92-D0612640AE3D}"/>
              </a:ext>
            </a:extLst>
          </p:cNvPr>
          <p:cNvPicPr>
            <a:picLocks noChangeAspect="1"/>
          </p:cNvPicPr>
          <p:nvPr/>
        </p:nvPicPr>
        <p:blipFill>
          <a:blip r:embed="rId3"/>
          <a:stretch>
            <a:fillRect/>
          </a:stretch>
        </p:blipFill>
        <p:spPr>
          <a:xfrm>
            <a:off x="1066652" y="1491807"/>
            <a:ext cx="9080500" cy="4597400"/>
          </a:xfrm>
          <a:prstGeom prst="rect">
            <a:avLst/>
          </a:prstGeom>
        </p:spPr>
      </p:pic>
      <p:sp>
        <p:nvSpPr>
          <p:cNvPr id="3" name="Slide Number Placeholder 2">
            <a:extLst>
              <a:ext uri="{FF2B5EF4-FFF2-40B4-BE49-F238E27FC236}">
                <a16:creationId xmlns:a16="http://schemas.microsoft.com/office/drawing/2014/main" id="{8A7CF695-8A83-A74F-8B40-7A36DD4AB21A}"/>
              </a:ext>
            </a:extLst>
          </p:cNvPr>
          <p:cNvSpPr>
            <a:spLocks noGrp="1"/>
          </p:cNvSpPr>
          <p:nvPr>
            <p:ph type="sldNum" sz="quarter" idx="12"/>
          </p:nvPr>
        </p:nvSpPr>
        <p:spPr/>
        <p:txBody>
          <a:bodyPr/>
          <a:lstStyle/>
          <a:p>
            <a:fld id="{C95A45DB-84F7-5C40-9CBC-F6310A3A86F2}" type="slidenum">
              <a:rPr lang="en-US" smtClean="0"/>
              <a:t>16</a:t>
            </a:fld>
            <a:endParaRPr lang="en-US"/>
          </a:p>
        </p:txBody>
      </p:sp>
    </p:spTree>
    <p:extLst>
      <p:ext uri="{BB962C8B-B14F-4D97-AF65-F5344CB8AC3E}">
        <p14:creationId xmlns:p14="http://schemas.microsoft.com/office/powerpoint/2010/main" val="27293410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3" name="Slide Number Placeholder 2">
            <a:extLst>
              <a:ext uri="{FF2B5EF4-FFF2-40B4-BE49-F238E27FC236}">
                <a16:creationId xmlns:a16="http://schemas.microsoft.com/office/drawing/2014/main" id="{C714E927-6C61-414E-9426-747FD53BC317}"/>
              </a:ext>
            </a:extLst>
          </p:cNvPr>
          <p:cNvSpPr>
            <a:spLocks noGrp="1"/>
          </p:cNvSpPr>
          <p:nvPr>
            <p:ph type="sldNum" sz="quarter" idx="12"/>
          </p:nvPr>
        </p:nvSpPr>
        <p:spPr/>
        <p:txBody>
          <a:bodyPr/>
          <a:lstStyle/>
          <a:p>
            <a:fld id="{C95A45DB-84F7-5C40-9CBC-F6310A3A86F2}" type="slidenum">
              <a:rPr lang="en-US" smtClean="0"/>
              <a:t>17</a:t>
            </a:fld>
            <a:endParaRPr lang="en-US"/>
          </a:p>
        </p:txBody>
      </p:sp>
      <p:sp>
        <p:nvSpPr>
          <p:cNvPr id="4" name="Rectangle 3">
            <a:extLst>
              <a:ext uri="{FF2B5EF4-FFF2-40B4-BE49-F238E27FC236}">
                <a16:creationId xmlns:a16="http://schemas.microsoft.com/office/drawing/2014/main" id="{FAE1BBE6-2D96-1341-A13C-73ADA369A44E}"/>
              </a:ext>
            </a:extLst>
          </p:cNvPr>
          <p:cNvSpPr/>
          <p:nvPr/>
        </p:nvSpPr>
        <p:spPr>
          <a:xfrm>
            <a:off x="677334" y="1809030"/>
            <a:ext cx="7768782" cy="1077218"/>
          </a:xfrm>
          <a:prstGeom prst="rect">
            <a:avLst/>
          </a:prstGeom>
        </p:spPr>
        <p:txBody>
          <a:bodyPr wrap="square">
            <a:spAutoFit/>
          </a:bodyPr>
          <a:lstStyle/>
          <a:p>
            <a:r>
              <a:rPr lang="en-US" sz="3200" b="1" dirty="0" err="1">
                <a:solidFill>
                  <a:srgbClr val="222222"/>
                </a:solidFill>
                <a:latin typeface="Times New Roman" panose="02020603050405020304" pitchFamily="18" charset="0"/>
                <a:cs typeface="Times New Roman" panose="02020603050405020304" pitchFamily="18" charset="0"/>
              </a:rPr>
              <a:t>Mechanosensation</a:t>
            </a:r>
            <a:r>
              <a:rPr lang="en-US" sz="3200" b="1" dirty="0">
                <a:solidFill>
                  <a:srgbClr val="222222"/>
                </a:solidFill>
                <a:latin typeface="Times New Roman" panose="02020603050405020304" pitchFamily="18" charset="0"/>
                <a:cs typeface="Times New Roman" panose="02020603050405020304" pitchFamily="18" charset="0"/>
              </a:rPr>
              <a:t> of cyclical force by PIEZO1 is essential for innate immunity</a:t>
            </a:r>
            <a:endParaRPr lang="en-US" sz="3200" b="1" i="0" dirty="0">
              <a:solidFill>
                <a:srgbClr val="222222"/>
              </a:solidFill>
              <a:effectLst/>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1048537F-50F5-E04C-B67D-5CB35B22D126}"/>
              </a:ext>
            </a:extLst>
          </p:cNvPr>
          <p:cNvSpPr/>
          <p:nvPr/>
        </p:nvSpPr>
        <p:spPr>
          <a:xfrm>
            <a:off x="677334" y="4501389"/>
            <a:ext cx="5761129" cy="369332"/>
          </a:xfrm>
          <a:prstGeom prst="rect">
            <a:avLst/>
          </a:prstGeom>
        </p:spPr>
        <p:txBody>
          <a:bodyPr wrap="none">
            <a:spAutoFit/>
          </a:bodyPr>
          <a:lstStyle/>
          <a:p>
            <a:r>
              <a:rPr lang="en-US" dirty="0">
                <a:hlinkClick r:id="rId3"/>
              </a:rPr>
              <a:t>https://www.nature.com/articles/s41586-019-1485-8</a:t>
            </a:r>
            <a:endParaRPr lang="en-US" dirty="0"/>
          </a:p>
        </p:txBody>
      </p:sp>
      <p:sp>
        <p:nvSpPr>
          <p:cNvPr id="9" name="Rectangle 8">
            <a:extLst>
              <a:ext uri="{FF2B5EF4-FFF2-40B4-BE49-F238E27FC236}">
                <a16:creationId xmlns:a16="http://schemas.microsoft.com/office/drawing/2014/main" id="{5A6E2382-CBA9-C441-BB49-523BC8569DB0}"/>
              </a:ext>
            </a:extLst>
          </p:cNvPr>
          <p:cNvSpPr/>
          <p:nvPr/>
        </p:nvSpPr>
        <p:spPr>
          <a:xfrm>
            <a:off x="677334" y="3024061"/>
            <a:ext cx="8096250" cy="1477328"/>
          </a:xfrm>
          <a:prstGeom prst="rect">
            <a:avLst/>
          </a:prstGeom>
        </p:spPr>
        <p:txBody>
          <a:bodyPr wrap="square">
            <a:spAutoFit/>
          </a:bodyPr>
          <a:lstStyle/>
          <a:p>
            <a:r>
              <a:rPr lang="en-US" dirty="0">
                <a:solidFill>
                  <a:schemeClr val="tx1">
                    <a:lumMod val="50000"/>
                    <a:lumOff val="50000"/>
                  </a:schemeClr>
                </a:solidFill>
              </a:rPr>
              <a:t>Angel G. Solis, Piotr Bielecki, Holly R. </a:t>
            </a:r>
            <a:r>
              <a:rPr lang="en-US" dirty="0" err="1">
                <a:solidFill>
                  <a:schemeClr val="tx1">
                    <a:lumMod val="50000"/>
                    <a:lumOff val="50000"/>
                  </a:schemeClr>
                </a:solidFill>
              </a:rPr>
              <a:t>Steach</a:t>
            </a:r>
            <a:r>
              <a:rPr lang="en-US" dirty="0">
                <a:solidFill>
                  <a:schemeClr val="tx1">
                    <a:lumMod val="50000"/>
                    <a:lumOff val="50000"/>
                  </a:schemeClr>
                </a:solidFill>
              </a:rPr>
              <a:t>, Lokesh Sharma, Christian C. D. Harman, </a:t>
            </a:r>
            <a:r>
              <a:rPr lang="en-US" dirty="0" err="1">
                <a:solidFill>
                  <a:schemeClr val="tx1">
                    <a:lumMod val="50000"/>
                    <a:lumOff val="50000"/>
                  </a:schemeClr>
                </a:solidFill>
              </a:rPr>
              <a:t>Sanguk</a:t>
            </a:r>
            <a:r>
              <a:rPr lang="en-US" dirty="0">
                <a:solidFill>
                  <a:schemeClr val="tx1">
                    <a:lumMod val="50000"/>
                    <a:lumOff val="50000"/>
                  </a:schemeClr>
                </a:solidFill>
              </a:rPr>
              <a:t> Yun, Marcel R. de </a:t>
            </a:r>
            <a:r>
              <a:rPr lang="en-US" dirty="0" err="1">
                <a:solidFill>
                  <a:schemeClr val="tx1">
                    <a:lumMod val="50000"/>
                    <a:lumOff val="50000"/>
                  </a:schemeClr>
                </a:solidFill>
              </a:rPr>
              <a:t>Zoete</a:t>
            </a:r>
            <a:r>
              <a:rPr lang="en-US" dirty="0">
                <a:solidFill>
                  <a:schemeClr val="tx1">
                    <a:lumMod val="50000"/>
                    <a:lumOff val="50000"/>
                  </a:schemeClr>
                </a:solidFill>
              </a:rPr>
              <a:t>, James N. Warnock, S. D. Filip To, Autumn G. York, Matthias Mack, Martin A. Schwartz, Charles. S. </a:t>
            </a:r>
            <a:r>
              <a:rPr lang="en-US" dirty="0" err="1">
                <a:solidFill>
                  <a:schemeClr val="tx1">
                    <a:lumMod val="50000"/>
                    <a:lumOff val="50000"/>
                  </a:schemeClr>
                </a:solidFill>
              </a:rPr>
              <a:t>Dela</a:t>
            </a:r>
            <a:r>
              <a:rPr lang="en-US" dirty="0">
                <a:solidFill>
                  <a:schemeClr val="tx1">
                    <a:lumMod val="50000"/>
                    <a:lumOff val="50000"/>
                  </a:schemeClr>
                </a:solidFill>
              </a:rPr>
              <a:t> Cruz, Noah W. Palm, </a:t>
            </a:r>
            <a:r>
              <a:rPr lang="en-US" dirty="0" err="1">
                <a:solidFill>
                  <a:schemeClr val="tx1">
                    <a:lumMod val="50000"/>
                    <a:lumOff val="50000"/>
                  </a:schemeClr>
                </a:solidFill>
              </a:rPr>
              <a:t>Ruaidhrí</a:t>
            </a:r>
            <a:r>
              <a:rPr lang="en-US" dirty="0">
                <a:solidFill>
                  <a:schemeClr val="tx1">
                    <a:lumMod val="50000"/>
                    <a:lumOff val="50000"/>
                  </a:schemeClr>
                </a:solidFill>
              </a:rPr>
              <a:t> Jackson &amp; Richard A. Flavell </a:t>
            </a:r>
          </a:p>
          <a:p>
            <a:r>
              <a:rPr lang="en-US" dirty="0">
                <a:solidFill>
                  <a:schemeClr val="tx1">
                    <a:lumMod val="50000"/>
                    <a:lumOff val="50000"/>
                  </a:schemeClr>
                </a:solidFill>
              </a:rPr>
              <a:t>Nature volume 573, pages 69–74 (2019)</a:t>
            </a:r>
          </a:p>
        </p:txBody>
      </p:sp>
    </p:spTree>
    <p:extLst>
      <p:ext uri="{BB962C8B-B14F-4D97-AF65-F5344CB8AC3E}">
        <p14:creationId xmlns:p14="http://schemas.microsoft.com/office/powerpoint/2010/main" val="5564826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7" name="TextBox 6">
            <a:extLst>
              <a:ext uri="{FF2B5EF4-FFF2-40B4-BE49-F238E27FC236}">
                <a16:creationId xmlns:a16="http://schemas.microsoft.com/office/drawing/2014/main" id="{A2B23D97-EA04-9845-8EE7-DCB535922CFE}"/>
              </a:ext>
            </a:extLst>
          </p:cNvPr>
          <p:cNvSpPr txBox="1"/>
          <p:nvPr/>
        </p:nvSpPr>
        <p:spPr>
          <a:xfrm>
            <a:off x="807967" y="1592866"/>
            <a:ext cx="4301868"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Wide BVH Traversal with a Short Stack</a:t>
            </a:r>
          </a:p>
          <a:p>
            <a:r>
              <a:rPr lang="en-US" dirty="0">
                <a:latin typeface="Times New Roman" panose="02020603050405020304" pitchFamily="18" charset="0"/>
                <a:cs typeface="Times New Roman" panose="02020603050405020304" pitchFamily="18" charset="0"/>
              </a:rPr>
              <a:t>K. Vaidyanathan S. </a:t>
            </a:r>
            <a:r>
              <a:rPr lang="en-US" dirty="0" err="1">
                <a:latin typeface="Times New Roman" panose="02020603050405020304" pitchFamily="18" charset="0"/>
                <a:cs typeface="Times New Roman" panose="02020603050405020304" pitchFamily="18" charset="0"/>
              </a:rPr>
              <a:t>Woop</a:t>
            </a:r>
            <a:r>
              <a:rPr lang="en-US" dirty="0">
                <a:latin typeface="Times New Roman" panose="02020603050405020304" pitchFamily="18" charset="0"/>
                <a:cs typeface="Times New Roman" panose="02020603050405020304" pitchFamily="18" charset="0"/>
              </a:rPr>
              <a:t> C. </a:t>
            </a:r>
            <a:r>
              <a:rPr lang="en-US" dirty="0" err="1">
                <a:latin typeface="Times New Roman" panose="02020603050405020304" pitchFamily="18" charset="0"/>
                <a:cs typeface="Times New Roman" panose="02020603050405020304" pitchFamily="18" charset="0"/>
              </a:rPr>
              <a:t>Benthin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Intel Corporation</a:t>
            </a:r>
          </a:p>
        </p:txBody>
      </p:sp>
      <p:sp>
        <p:nvSpPr>
          <p:cNvPr id="8" name="TextBox 7">
            <a:extLst>
              <a:ext uri="{FF2B5EF4-FFF2-40B4-BE49-F238E27FC236}">
                <a16:creationId xmlns:a16="http://schemas.microsoft.com/office/drawing/2014/main" id="{E790C3A8-D9AA-684C-B15B-96120C3BF48A}"/>
              </a:ext>
            </a:extLst>
          </p:cNvPr>
          <p:cNvSpPr txBox="1"/>
          <p:nvPr/>
        </p:nvSpPr>
        <p:spPr>
          <a:xfrm>
            <a:off x="807967" y="3009606"/>
            <a:ext cx="9080814" cy="2831544"/>
          </a:xfrm>
          <a:prstGeom prst="rect">
            <a:avLst/>
          </a:prstGeom>
          <a:noFill/>
        </p:spPr>
        <p:txBody>
          <a:bodyPr wrap="square" rtlCol="0">
            <a:spAutoFit/>
          </a:bodyPr>
          <a:lstStyle/>
          <a:p>
            <a:pPr algn="just"/>
            <a:r>
              <a:rPr lang="en-US" b="1" dirty="0">
                <a:latin typeface="Times New Roman" panose="02020603050405020304" pitchFamily="18" charset="0"/>
                <a:cs typeface="Times New Roman" panose="02020603050405020304" pitchFamily="18" charset="0"/>
              </a:rPr>
              <a:t>Abstract</a:t>
            </a:r>
            <a:endParaRPr lang="en-US" sz="1600" b="1"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Compressed wide bounding volume hierarchies can significantly improve the performance of incoherent ray traversal, through a smaller working set of inner nodes and therefore a higher cache hit rate. While inner nodes in the hierarchy can be compressed, the size of the working set for a full traversal stack remains a significant overhead. In this paper we introduce an algorithm for wide bounding volume hierarchy (BVH) traversal that uses a short stack of just a few entries. This stack can be fully stored in scarce on-chip memory, which is especially important for GPUs and dedicated ray tracing hardware implementations. Our approach in particular generalizes the restart trail algorithm for binary BVHs to BVHs of arbitrary widths. Applying our algorithm to wide BVHs, we demonstrate that the number of traversal steps with just five stack entries is close to that of a full traversal stack. We also propose an extension to efficiently cull leaf nodes when a closer intersection has been found, which reduces ray primitive intersections by up to 14%.</a:t>
            </a:r>
          </a:p>
        </p:txBody>
      </p:sp>
      <p:sp>
        <p:nvSpPr>
          <p:cNvPr id="3" name="Slide Number Placeholder 2">
            <a:extLst>
              <a:ext uri="{FF2B5EF4-FFF2-40B4-BE49-F238E27FC236}">
                <a16:creationId xmlns:a16="http://schemas.microsoft.com/office/drawing/2014/main" id="{C714E927-6C61-414E-9426-747FD53BC317}"/>
              </a:ext>
            </a:extLst>
          </p:cNvPr>
          <p:cNvSpPr>
            <a:spLocks noGrp="1"/>
          </p:cNvSpPr>
          <p:nvPr>
            <p:ph type="sldNum" sz="quarter" idx="12"/>
          </p:nvPr>
        </p:nvSpPr>
        <p:spPr/>
        <p:txBody>
          <a:bodyPr/>
          <a:lstStyle/>
          <a:p>
            <a:fld id="{C95A45DB-84F7-5C40-9CBC-F6310A3A86F2}" type="slidenum">
              <a:rPr lang="en-US" smtClean="0"/>
              <a:t>18</a:t>
            </a:fld>
            <a:endParaRPr lang="en-US"/>
          </a:p>
        </p:txBody>
      </p:sp>
    </p:spTree>
    <p:extLst>
      <p:ext uri="{BB962C8B-B14F-4D97-AF65-F5344CB8AC3E}">
        <p14:creationId xmlns:p14="http://schemas.microsoft.com/office/powerpoint/2010/main" val="30811286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4DD68-AD88-0243-9E37-9E21F802BDCC}"/>
              </a:ext>
            </a:extLst>
          </p:cNvPr>
          <p:cNvSpPr>
            <a:spLocks noGrp="1"/>
          </p:cNvSpPr>
          <p:nvPr>
            <p:ph type="title"/>
          </p:nvPr>
        </p:nvSpPr>
        <p:spPr/>
        <p:txBody>
          <a:bodyPr/>
          <a:lstStyle/>
          <a:p>
            <a:r>
              <a:rPr lang="en-US" dirty="0"/>
              <a:t>Title &amp; Abstract</a:t>
            </a:r>
          </a:p>
        </p:txBody>
      </p:sp>
      <p:sp>
        <p:nvSpPr>
          <p:cNvPr id="7" name="TextBox 6">
            <a:extLst>
              <a:ext uri="{FF2B5EF4-FFF2-40B4-BE49-F238E27FC236}">
                <a16:creationId xmlns:a16="http://schemas.microsoft.com/office/drawing/2014/main" id="{A2B23D97-EA04-9845-8EE7-DCB535922CFE}"/>
              </a:ext>
            </a:extLst>
          </p:cNvPr>
          <p:cNvSpPr txBox="1"/>
          <p:nvPr/>
        </p:nvSpPr>
        <p:spPr>
          <a:xfrm>
            <a:off x="807967" y="1592866"/>
            <a:ext cx="4301868" cy="92333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Wide BVH Traversal with a Short Stack</a:t>
            </a:r>
          </a:p>
          <a:p>
            <a:r>
              <a:rPr lang="en-US" dirty="0">
                <a:solidFill>
                  <a:schemeClr val="tx1">
                    <a:lumMod val="50000"/>
                    <a:lumOff val="50000"/>
                  </a:schemeClr>
                </a:solidFill>
                <a:latin typeface="Times New Roman" panose="02020603050405020304" pitchFamily="18" charset="0"/>
                <a:cs typeface="Times New Roman" panose="02020603050405020304" pitchFamily="18" charset="0"/>
              </a:rPr>
              <a:t>K. Vaidyanathan S. </a:t>
            </a:r>
            <a:r>
              <a:rPr lang="en-US" dirty="0" err="1">
                <a:solidFill>
                  <a:schemeClr val="tx1">
                    <a:lumMod val="50000"/>
                    <a:lumOff val="50000"/>
                  </a:schemeClr>
                </a:solidFill>
                <a:latin typeface="Times New Roman" panose="02020603050405020304" pitchFamily="18" charset="0"/>
                <a:cs typeface="Times New Roman" panose="02020603050405020304" pitchFamily="18" charset="0"/>
              </a:rPr>
              <a:t>Woop</a:t>
            </a:r>
            <a:r>
              <a:rPr lang="en-US" dirty="0">
                <a:solidFill>
                  <a:schemeClr val="tx1">
                    <a:lumMod val="50000"/>
                    <a:lumOff val="50000"/>
                  </a:schemeClr>
                </a:solidFill>
                <a:latin typeface="Times New Roman" panose="02020603050405020304" pitchFamily="18" charset="0"/>
                <a:cs typeface="Times New Roman" panose="02020603050405020304" pitchFamily="18" charset="0"/>
              </a:rPr>
              <a:t> C. </a:t>
            </a:r>
            <a:r>
              <a:rPr lang="en-US" dirty="0" err="1">
                <a:solidFill>
                  <a:schemeClr val="tx1">
                    <a:lumMod val="50000"/>
                    <a:lumOff val="50000"/>
                  </a:schemeClr>
                </a:solidFill>
                <a:latin typeface="Times New Roman" panose="02020603050405020304" pitchFamily="18" charset="0"/>
                <a:cs typeface="Times New Roman" panose="02020603050405020304" pitchFamily="18" charset="0"/>
              </a:rPr>
              <a:t>Benthin</a:t>
            </a:r>
            <a:endParaRPr lang="en-US" dirty="0">
              <a:solidFill>
                <a:schemeClr val="tx1">
                  <a:lumMod val="50000"/>
                  <a:lumOff val="50000"/>
                </a:schemeClr>
              </a:solidFill>
              <a:latin typeface="Times New Roman" panose="02020603050405020304" pitchFamily="18" charset="0"/>
              <a:cs typeface="Times New Roman" panose="02020603050405020304" pitchFamily="18" charset="0"/>
            </a:endParaRPr>
          </a:p>
          <a:p>
            <a:r>
              <a:rPr lang="en-US" dirty="0">
                <a:solidFill>
                  <a:schemeClr val="tx1">
                    <a:lumMod val="50000"/>
                    <a:lumOff val="50000"/>
                  </a:schemeClr>
                </a:solidFill>
                <a:latin typeface="Times New Roman" panose="02020603050405020304" pitchFamily="18" charset="0"/>
                <a:cs typeface="Times New Roman" panose="02020603050405020304" pitchFamily="18" charset="0"/>
              </a:rPr>
              <a:t>Intel Corporation</a:t>
            </a:r>
          </a:p>
        </p:txBody>
      </p:sp>
      <p:sp>
        <p:nvSpPr>
          <p:cNvPr id="8" name="TextBox 7">
            <a:extLst>
              <a:ext uri="{FF2B5EF4-FFF2-40B4-BE49-F238E27FC236}">
                <a16:creationId xmlns:a16="http://schemas.microsoft.com/office/drawing/2014/main" id="{E790C3A8-D9AA-684C-B15B-96120C3BF48A}"/>
              </a:ext>
            </a:extLst>
          </p:cNvPr>
          <p:cNvSpPr txBox="1"/>
          <p:nvPr/>
        </p:nvSpPr>
        <p:spPr>
          <a:xfrm>
            <a:off x="807967" y="3009606"/>
            <a:ext cx="9080814" cy="2831544"/>
          </a:xfrm>
          <a:prstGeom prst="rect">
            <a:avLst/>
          </a:prstGeom>
          <a:noFill/>
        </p:spPr>
        <p:txBody>
          <a:bodyPr wrap="square" rtlCol="0">
            <a:spAutoFit/>
          </a:bodyPr>
          <a:lstStyle/>
          <a:p>
            <a:pPr algn="just"/>
            <a:r>
              <a:rPr lang="en-US" b="1" dirty="0">
                <a:solidFill>
                  <a:schemeClr val="tx1">
                    <a:lumMod val="50000"/>
                    <a:lumOff val="50000"/>
                  </a:schemeClr>
                </a:solidFill>
                <a:latin typeface="Times New Roman" panose="02020603050405020304" pitchFamily="18" charset="0"/>
                <a:cs typeface="Times New Roman" panose="02020603050405020304" pitchFamily="18" charset="0"/>
              </a:rPr>
              <a:t>Abstract</a:t>
            </a:r>
            <a:endParaRPr lang="en-US" sz="1600" b="1" dirty="0">
              <a:solidFill>
                <a:schemeClr val="tx1">
                  <a:lumMod val="50000"/>
                  <a:lumOff val="50000"/>
                </a:schemeClr>
              </a:solidFill>
              <a:latin typeface="Times New Roman" panose="02020603050405020304" pitchFamily="18" charset="0"/>
              <a:cs typeface="Times New Roman" panose="02020603050405020304" pitchFamily="18" charset="0"/>
            </a:endParaRPr>
          </a:p>
          <a:p>
            <a:pPr algn="just"/>
            <a:r>
              <a:rPr lang="en-US" sz="1600" dirty="0">
                <a:solidFill>
                  <a:schemeClr val="accent2"/>
                </a:solidFill>
                <a:latin typeface="Times New Roman" panose="02020603050405020304" pitchFamily="18" charset="0"/>
                <a:cs typeface="Times New Roman" panose="02020603050405020304" pitchFamily="18" charset="0"/>
              </a:rPr>
              <a:t>Compressed wide bounding volume hierarchies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can significantly improve the performance of incoherent ray traversal, through a smaller working set of inner nodes and therefore a higher cache hit rate. While inner nodes in the hierarchy can be compressed,</a:t>
            </a:r>
            <a:r>
              <a:rPr lang="en-US" sz="1600" dirty="0">
                <a:solidFill>
                  <a:schemeClr val="accent4"/>
                </a:solidFill>
                <a:latin typeface="Times New Roman" panose="02020603050405020304" pitchFamily="18" charset="0"/>
                <a:cs typeface="Times New Roman" panose="02020603050405020304" pitchFamily="18" charset="0"/>
              </a:rPr>
              <a:t> the size of the working set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for a full traversal stack remains a significant overhead</a:t>
            </a:r>
            <a:r>
              <a:rPr lang="en-US" sz="1600" dirty="0">
                <a:latin typeface="Times New Roman" panose="02020603050405020304" pitchFamily="18" charset="0"/>
                <a:cs typeface="Times New Roman" panose="02020603050405020304" pitchFamily="18" charset="0"/>
              </a:rPr>
              <a:t>. In this paper we introduce an algorithm for wide bounding volume hierarchy (BVH) traversal that uses a short stack </a:t>
            </a:r>
            <a:r>
              <a:rPr lang="en-US" sz="1600" dirty="0">
                <a:solidFill>
                  <a:schemeClr val="bg1">
                    <a:lumMod val="50000"/>
                  </a:schemeClr>
                </a:solidFill>
                <a:latin typeface="Times New Roman" panose="02020603050405020304" pitchFamily="18" charset="0"/>
                <a:cs typeface="Times New Roman" panose="02020603050405020304" pitchFamily="18" charset="0"/>
              </a:rPr>
              <a:t>of just a few entries.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This stack can be fully stored in scarce on-chip memory, which is especially important for GPUs and dedicated ray tracing hardware implementations. Our approach in particular </a:t>
            </a:r>
            <a:r>
              <a:rPr lang="en-US" sz="1600" dirty="0">
                <a:solidFill>
                  <a:schemeClr val="accent6"/>
                </a:solidFill>
                <a:latin typeface="Times New Roman" panose="02020603050405020304" pitchFamily="18" charset="0"/>
                <a:cs typeface="Times New Roman" panose="02020603050405020304" pitchFamily="18" charset="0"/>
              </a:rPr>
              <a:t>generalizes the restart trail algorithm for binary BVHs to BVHs of arbitrary widths</a:t>
            </a:r>
            <a:r>
              <a:rPr lang="en-US" sz="1600" dirty="0">
                <a:latin typeface="Times New Roman" panose="02020603050405020304" pitchFamily="18" charset="0"/>
                <a:cs typeface="Times New Roman" panose="02020603050405020304" pitchFamily="18" charset="0"/>
              </a:rPr>
              <a:t>.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Applying our algorithm to wide BVHs, we demonstrate that the number of traversal steps with</a:t>
            </a:r>
            <a:r>
              <a:rPr lang="en-US" sz="1600" dirty="0">
                <a:latin typeface="Times New Roman" panose="02020603050405020304" pitchFamily="18" charset="0"/>
                <a:cs typeface="Times New Roman" panose="02020603050405020304" pitchFamily="18" charset="0"/>
              </a:rPr>
              <a:t> </a:t>
            </a:r>
            <a:r>
              <a:rPr lang="en-US" sz="1600" dirty="0">
                <a:solidFill>
                  <a:schemeClr val="accent3"/>
                </a:solidFill>
                <a:latin typeface="Times New Roman" panose="02020603050405020304" pitchFamily="18" charset="0"/>
                <a:cs typeface="Times New Roman" panose="02020603050405020304" pitchFamily="18" charset="0"/>
              </a:rPr>
              <a:t>just five stack entries </a:t>
            </a:r>
            <a:r>
              <a:rPr lang="en-US" sz="1600" dirty="0">
                <a:solidFill>
                  <a:schemeClr val="tx1">
                    <a:lumMod val="50000"/>
                    <a:lumOff val="50000"/>
                  </a:schemeClr>
                </a:solidFill>
                <a:latin typeface="Times New Roman" panose="02020603050405020304" pitchFamily="18" charset="0"/>
                <a:cs typeface="Times New Roman" panose="02020603050405020304" pitchFamily="18" charset="0"/>
              </a:rPr>
              <a:t>is close to that of a full traversal stack. We also propose an extension to efficiently cull leaf nodes when a closer intersection has been found, which</a:t>
            </a:r>
            <a:r>
              <a:rPr lang="en-US" sz="1600" dirty="0">
                <a:latin typeface="Times New Roman" panose="02020603050405020304" pitchFamily="18" charset="0"/>
                <a:cs typeface="Times New Roman" panose="02020603050405020304" pitchFamily="18" charset="0"/>
              </a:rPr>
              <a:t> </a:t>
            </a:r>
            <a:r>
              <a:rPr lang="en-US" sz="1600" dirty="0">
                <a:solidFill>
                  <a:schemeClr val="accent3"/>
                </a:solidFill>
                <a:latin typeface="Times New Roman" panose="02020603050405020304" pitchFamily="18" charset="0"/>
                <a:cs typeface="Times New Roman" panose="02020603050405020304" pitchFamily="18" charset="0"/>
              </a:rPr>
              <a:t>reduces ray primitive intersections by up to 14%.</a:t>
            </a:r>
          </a:p>
        </p:txBody>
      </p:sp>
      <p:sp>
        <p:nvSpPr>
          <p:cNvPr id="9" name="TextBox 8">
            <a:extLst>
              <a:ext uri="{FF2B5EF4-FFF2-40B4-BE49-F238E27FC236}">
                <a16:creationId xmlns:a16="http://schemas.microsoft.com/office/drawing/2014/main" id="{A073E63A-1271-7B42-A7F3-E98C2B002EA8}"/>
              </a:ext>
            </a:extLst>
          </p:cNvPr>
          <p:cNvSpPr txBox="1"/>
          <p:nvPr/>
        </p:nvSpPr>
        <p:spPr>
          <a:xfrm>
            <a:off x="6119767" y="6211058"/>
            <a:ext cx="2399776" cy="369332"/>
          </a:xfrm>
          <a:prstGeom prst="rect">
            <a:avLst/>
          </a:prstGeom>
          <a:noFill/>
        </p:spPr>
        <p:txBody>
          <a:bodyPr wrap="square" rtlCol="0">
            <a:spAutoFit/>
          </a:bodyPr>
          <a:lstStyle/>
          <a:p>
            <a:r>
              <a:rPr lang="en-US" i="1" dirty="0">
                <a:solidFill>
                  <a:schemeClr val="accent3"/>
                </a:solidFill>
              </a:rPr>
              <a:t>How well it works</a:t>
            </a:r>
          </a:p>
        </p:txBody>
      </p:sp>
      <p:cxnSp>
        <p:nvCxnSpPr>
          <p:cNvPr id="11" name="Straight Connector 10">
            <a:extLst>
              <a:ext uri="{FF2B5EF4-FFF2-40B4-BE49-F238E27FC236}">
                <a16:creationId xmlns:a16="http://schemas.microsoft.com/office/drawing/2014/main" id="{A81EA504-83C4-B246-B752-634E300DB50C}"/>
              </a:ext>
            </a:extLst>
          </p:cNvPr>
          <p:cNvCxnSpPr>
            <a:cxnSpLocks/>
            <a:stCxn id="8" idx="2"/>
            <a:endCxn id="9" idx="0"/>
          </p:cNvCxnSpPr>
          <p:nvPr/>
        </p:nvCxnSpPr>
        <p:spPr>
          <a:xfrm>
            <a:off x="5348374" y="5841150"/>
            <a:ext cx="1971281" cy="36990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6F31F93-25DE-964C-9394-0CB318A0D533}"/>
              </a:ext>
            </a:extLst>
          </p:cNvPr>
          <p:cNvCxnSpPr>
            <a:cxnSpLocks/>
            <a:endCxn id="9" idx="0"/>
          </p:cNvCxnSpPr>
          <p:nvPr/>
        </p:nvCxnSpPr>
        <p:spPr>
          <a:xfrm flipH="1">
            <a:off x="7319655" y="5282302"/>
            <a:ext cx="1557688" cy="928756"/>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42EA136-F692-6B46-81A7-560C0667937B}"/>
              </a:ext>
            </a:extLst>
          </p:cNvPr>
          <p:cNvSpPr txBox="1"/>
          <p:nvPr/>
        </p:nvSpPr>
        <p:spPr>
          <a:xfrm>
            <a:off x="679535" y="2544334"/>
            <a:ext cx="3302039" cy="369332"/>
          </a:xfrm>
          <a:prstGeom prst="rect">
            <a:avLst/>
          </a:prstGeom>
          <a:noFill/>
        </p:spPr>
        <p:txBody>
          <a:bodyPr wrap="square" rtlCol="0">
            <a:spAutoFit/>
          </a:bodyPr>
          <a:lstStyle/>
          <a:p>
            <a:r>
              <a:rPr lang="en-US" i="1" dirty="0">
                <a:solidFill>
                  <a:schemeClr val="accent2"/>
                </a:solidFill>
              </a:rPr>
              <a:t>The problem/challenge/goal</a:t>
            </a:r>
          </a:p>
        </p:txBody>
      </p:sp>
      <p:cxnSp>
        <p:nvCxnSpPr>
          <p:cNvPr id="21" name="Straight Connector 20">
            <a:extLst>
              <a:ext uri="{FF2B5EF4-FFF2-40B4-BE49-F238E27FC236}">
                <a16:creationId xmlns:a16="http://schemas.microsoft.com/office/drawing/2014/main" id="{9CE4999E-51D3-C14B-BE13-9EA639B281AE}"/>
              </a:ext>
            </a:extLst>
          </p:cNvPr>
          <p:cNvCxnSpPr>
            <a:cxnSpLocks/>
            <a:stCxn id="20" idx="2"/>
          </p:cNvCxnSpPr>
          <p:nvPr/>
        </p:nvCxnSpPr>
        <p:spPr>
          <a:xfrm>
            <a:off x="2330555" y="2913666"/>
            <a:ext cx="570573" cy="49341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BE9909B-F3B5-6F4C-84AD-74A14D1551E5}"/>
              </a:ext>
            </a:extLst>
          </p:cNvPr>
          <p:cNvSpPr txBox="1"/>
          <p:nvPr/>
        </p:nvSpPr>
        <p:spPr>
          <a:xfrm>
            <a:off x="4675590" y="2580525"/>
            <a:ext cx="1960728" cy="369332"/>
          </a:xfrm>
          <a:prstGeom prst="rect">
            <a:avLst/>
          </a:prstGeom>
          <a:noFill/>
        </p:spPr>
        <p:txBody>
          <a:bodyPr wrap="square" rtlCol="0">
            <a:spAutoFit/>
          </a:bodyPr>
          <a:lstStyle/>
          <a:p>
            <a:r>
              <a:rPr lang="en-US" i="1" dirty="0">
                <a:solidFill>
                  <a:schemeClr val="accent4"/>
                </a:solidFill>
              </a:rPr>
              <a:t>Prior limitation</a:t>
            </a:r>
          </a:p>
        </p:txBody>
      </p:sp>
      <p:cxnSp>
        <p:nvCxnSpPr>
          <p:cNvPr id="27" name="Straight Connector 26">
            <a:extLst>
              <a:ext uri="{FF2B5EF4-FFF2-40B4-BE49-F238E27FC236}">
                <a16:creationId xmlns:a16="http://schemas.microsoft.com/office/drawing/2014/main" id="{A34BE0AA-1F4B-8349-9AB7-89CA23206E3B}"/>
              </a:ext>
            </a:extLst>
          </p:cNvPr>
          <p:cNvCxnSpPr>
            <a:cxnSpLocks/>
            <a:stCxn id="26" idx="2"/>
          </p:cNvCxnSpPr>
          <p:nvPr/>
        </p:nvCxnSpPr>
        <p:spPr>
          <a:xfrm flipH="1">
            <a:off x="5535145" y="2949857"/>
            <a:ext cx="120809" cy="927548"/>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2DCD9676-45B1-C14A-9332-2EC2DD7733D8}"/>
              </a:ext>
            </a:extLst>
          </p:cNvPr>
          <p:cNvSpPr txBox="1"/>
          <p:nvPr/>
        </p:nvSpPr>
        <p:spPr>
          <a:xfrm>
            <a:off x="9001001" y="2669251"/>
            <a:ext cx="1092497" cy="369332"/>
          </a:xfrm>
          <a:prstGeom prst="rect">
            <a:avLst/>
          </a:prstGeom>
          <a:noFill/>
        </p:spPr>
        <p:txBody>
          <a:bodyPr wrap="square" rtlCol="0">
            <a:spAutoFit/>
          </a:bodyPr>
          <a:lstStyle/>
          <a:p>
            <a:r>
              <a:rPr lang="en-US" i="1" dirty="0">
                <a:solidFill>
                  <a:schemeClr val="accent6"/>
                </a:solidFill>
              </a:rPr>
              <a:t>Key idea</a:t>
            </a:r>
          </a:p>
        </p:txBody>
      </p:sp>
      <p:cxnSp>
        <p:nvCxnSpPr>
          <p:cNvPr id="34" name="Straight Connector 33">
            <a:extLst>
              <a:ext uri="{FF2B5EF4-FFF2-40B4-BE49-F238E27FC236}">
                <a16:creationId xmlns:a16="http://schemas.microsoft.com/office/drawing/2014/main" id="{83378BD7-1007-B349-AAB1-9B11211E7920}"/>
              </a:ext>
            </a:extLst>
          </p:cNvPr>
          <p:cNvCxnSpPr>
            <a:cxnSpLocks/>
            <a:stCxn id="33" idx="2"/>
          </p:cNvCxnSpPr>
          <p:nvPr/>
        </p:nvCxnSpPr>
        <p:spPr>
          <a:xfrm flipH="1">
            <a:off x="7131933" y="3038583"/>
            <a:ext cx="2415317" cy="1779079"/>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F778731-F013-FC44-BDAD-5D9506957F1C}"/>
              </a:ext>
            </a:extLst>
          </p:cNvPr>
          <p:cNvCxnSpPr>
            <a:cxnSpLocks/>
            <a:endCxn id="20" idx="0"/>
          </p:cNvCxnSpPr>
          <p:nvPr/>
        </p:nvCxnSpPr>
        <p:spPr>
          <a:xfrm flipH="1">
            <a:off x="2330555" y="1930400"/>
            <a:ext cx="229380" cy="613934"/>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4A0E108-2FDC-2641-8DE3-A03F8DAAABAA}"/>
              </a:ext>
            </a:extLst>
          </p:cNvPr>
          <p:cNvCxnSpPr>
            <a:cxnSpLocks/>
            <a:stCxn id="33" idx="1"/>
          </p:cNvCxnSpPr>
          <p:nvPr/>
        </p:nvCxnSpPr>
        <p:spPr>
          <a:xfrm flipH="1" flipV="1">
            <a:off x="4961939" y="1765223"/>
            <a:ext cx="4039062" cy="1088694"/>
          </a:xfrm>
          <a:prstGeom prst="line">
            <a:avLst/>
          </a:prstGeom>
          <a:ln>
            <a:solidFill>
              <a:schemeClr val="accent6"/>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4D3F8BA-A7F9-0448-AA53-23B12574C264}"/>
              </a:ext>
            </a:extLst>
          </p:cNvPr>
          <p:cNvSpPr txBox="1"/>
          <p:nvPr/>
        </p:nvSpPr>
        <p:spPr>
          <a:xfrm>
            <a:off x="9959080" y="3222410"/>
            <a:ext cx="1526903" cy="369332"/>
          </a:xfrm>
          <a:prstGeom prst="rect">
            <a:avLst/>
          </a:prstGeom>
          <a:noFill/>
        </p:spPr>
        <p:txBody>
          <a:bodyPr wrap="square" rtlCol="0">
            <a:spAutoFit/>
          </a:bodyPr>
          <a:lstStyle/>
          <a:p>
            <a:r>
              <a:rPr lang="en-US" i="1" dirty="0"/>
              <a:t>Deliverable</a:t>
            </a:r>
          </a:p>
        </p:txBody>
      </p:sp>
      <p:cxnSp>
        <p:nvCxnSpPr>
          <p:cNvPr id="17" name="Straight Connector 16">
            <a:extLst>
              <a:ext uri="{FF2B5EF4-FFF2-40B4-BE49-F238E27FC236}">
                <a16:creationId xmlns:a16="http://schemas.microsoft.com/office/drawing/2014/main" id="{57C09017-45DA-684D-BD37-00C665B6797E}"/>
              </a:ext>
            </a:extLst>
          </p:cNvPr>
          <p:cNvCxnSpPr>
            <a:cxnSpLocks/>
            <a:stCxn id="16" idx="2"/>
          </p:cNvCxnSpPr>
          <p:nvPr/>
        </p:nvCxnSpPr>
        <p:spPr>
          <a:xfrm flipH="1">
            <a:off x="9888781" y="3591742"/>
            <a:ext cx="833751" cy="52305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AD3B188D-33A5-DF41-82BB-52E207BA0C57}"/>
              </a:ext>
            </a:extLst>
          </p:cNvPr>
          <p:cNvSpPr>
            <a:spLocks noGrp="1"/>
          </p:cNvSpPr>
          <p:nvPr>
            <p:ph type="sldNum" sz="quarter" idx="12"/>
          </p:nvPr>
        </p:nvSpPr>
        <p:spPr/>
        <p:txBody>
          <a:bodyPr/>
          <a:lstStyle/>
          <a:p>
            <a:fld id="{C95A45DB-84F7-5C40-9CBC-F6310A3A86F2}" type="slidenum">
              <a:rPr lang="en-US" smtClean="0"/>
              <a:t>19</a:t>
            </a:fld>
            <a:endParaRPr lang="en-US"/>
          </a:p>
        </p:txBody>
      </p:sp>
    </p:spTree>
    <p:extLst>
      <p:ext uri="{BB962C8B-B14F-4D97-AF65-F5344CB8AC3E}">
        <p14:creationId xmlns:p14="http://schemas.microsoft.com/office/powerpoint/2010/main" val="36132457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1D0D6-93A3-244C-82CD-1946F28C815B}"/>
              </a:ext>
            </a:extLst>
          </p:cNvPr>
          <p:cNvSpPr>
            <a:spLocks noGrp="1"/>
          </p:cNvSpPr>
          <p:nvPr>
            <p:ph type="title"/>
          </p:nvPr>
        </p:nvSpPr>
        <p:spPr>
          <a:xfrm>
            <a:off x="677335" y="3582359"/>
            <a:ext cx="8596668" cy="1826581"/>
          </a:xfrm>
        </p:spPr>
        <p:txBody>
          <a:bodyPr/>
          <a:lstStyle/>
          <a:p>
            <a:r>
              <a:rPr lang="en-US" dirty="0"/>
              <a:t>Overview</a:t>
            </a:r>
          </a:p>
        </p:txBody>
      </p:sp>
      <p:pic>
        <p:nvPicPr>
          <p:cNvPr id="7" name="Picture 6">
            <a:extLst>
              <a:ext uri="{FF2B5EF4-FFF2-40B4-BE49-F238E27FC236}">
                <a16:creationId xmlns:a16="http://schemas.microsoft.com/office/drawing/2014/main" id="{52C022E5-AB6F-1B49-A522-C04CB7B8A34D}"/>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4113380"/>
          </a:xfrm>
          <a:prstGeom prst="rect">
            <a:avLst/>
          </a:prstGeom>
        </p:spPr>
      </p:pic>
      <p:sp>
        <p:nvSpPr>
          <p:cNvPr id="8" name="TextBox 7">
            <a:extLst>
              <a:ext uri="{FF2B5EF4-FFF2-40B4-BE49-F238E27FC236}">
                <a16:creationId xmlns:a16="http://schemas.microsoft.com/office/drawing/2014/main" id="{04882DB2-0CE2-DA42-B822-7D6D3D9D2F04}"/>
              </a:ext>
            </a:extLst>
          </p:cNvPr>
          <p:cNvSpPr txBox="1"/>
          <p:nvPr/>
        </p:nvSpPr>
        <p:spPr>
          <a:xfrm>
            <a:off x="2518913" y="3761118"/>
            <a:ext cx="9673087" cy="307777"/>
          </a:xfrm>
          <a:prstGeom prst="rect">
            <a:avLst/>
          </a:prstGeom>
          <a:noFill/>
        </p:spPr>
        <p:txBody>
          <a:bodyPr wrap="square" rtlCol="0">
            <a:spAutoFit/>
          </a:bodyPr>
          <a:lstStyle/>
          <a:p>
            <a:r>
              <a:rPr lang="en-US" sz="1400" dirty="0" err="1"/>
              <a:t>Křivánek</a:t>
            </a:r>
            <a:r>
              <a:rPr lang="en-US" sz="1400" dirty="0"/>
              <a:t> et al., Unifying points, beams, and paths in volumetric light transport simulation, ACM </a:t>
            </a:r>
            <a:r>
              <a:rPr lang="en-US" sz="1400" dirty="0" err="1"/>
              <a:t>ToG</a:t>
            </a:r>
            <a:r>
              <a:rPr lang="en-US" sz="1400" dirty="0"/>
              <a:t>/SIGGRAPH 2014</a:t>
            </a:r>
          </a:p>
        </p:txBody>
      </p:sp>
      <p:sp>
        <p:nvSpPr>
          <p:cNvPr id="3" name="Slide Number Placeholder 2">
            <a:extLst>
              <a:ext uri="{FF2B5EF4-FFF2-40B4-BE49-F238E27FC236}">
                <a16:creationId xmlns:a16="http://schemas.microsoft.com/office/drawing/2014/main" id="{EC612068-458E-654D-B842-9ED212AC2844}"/>
              </a:ext>
            </a:extLst>
          </p:cNvPr>
          <p:cNvSpPr>
            <a:spLocks noGrp="1"/>
          </p:cNvSpPr>
          <p:nvPr>
            <p:ph type="sldNum" sz="quarter" idx="12"/>
          </p:nvPr>
        </p:nvSpPr>
        <p:spPr/>
        <p:txBody>
          <a:bodyPr/>
          <a:lstStyle/>
          <a:p>
            <a:fld id="{C95A45DB-84F7-5C40-9CBC-F6310A3A86F2}" type="slidenum">
              <a:rPr lang="en-US" smtClean="0"/>
              <a:t>2</a:t>
            </a:fld>
            <a:endParaRPr lang="en-US"/>
          </a:p>
        </p:txBody>
      </p:sp>
    </p:spTree>
    <p:extLst>
      <p:ext uri="{BB962C8B-B14F-4D97-AF65-F5344CB8AC3E}">
        <p14:creationId xmlns:p14="http://schemas.microsoft.com/office/powerpoint/2010/main" val="23831785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19A96-52D7-4B46-A77D-7E7FD8D04779}"/>
              </a:ext>
            </a:extLst>
          </p:cNvPr>
          <p:cNvSpPr>
            <a:spLocks noGrp="1"/>
          </p:cNvSpPr>
          <p:nvPr>
            <p:ph type="title"/>
          </p:nvPr>
        </p:nvSpPr>
        <p:spPr>
          <a:xfrm>
            <a:off x="483371" y="609600"/>
            <a:ext cx="6116471" cy="702365"/>
          </a:xfrm>
        </p:spPr>
        <p:txBody>
          <a:bodyPr/>
          <a:lstStyle/>
          <a:p>
            <a:r>
              <a:rPr lang="en-US" dirty="0"/>
              <a:t>Introduction</a:t>
            </a:r>
          </a:p>
        </p:txBody>
      </p:sp>
      <p:sp>
        <p:nvSpPr>
          <p:cNvPr id="3" name="Content Placeholder 2">
            <a:extLst>
              <a:ext uri="{FF2B5EF4-FFF2-40B4-BE49-F238E27FC236}">
                <a16:creationId xmlns:a16="http://schemas.microsoft.com/office/drawing/2014/main" id="{70A63DF3-8FD0-4143-9AFE-D8D78CDC1ED9}"/>
              </a:ext>
            </a:extLst>
          </p:cNvPr>
          <p:cNvSpPr>
            <a:spLocks noGrp="1"/>
          </p:cNvSpPr>
          <p:nvPr>
            <p:ph idx="1"/>
          </p:nvPr>
        </p:nvSpPr>
        <p:spPr>
          <a:xfrm>
            <a:off x="338475" y="1753095"/>
            <a:ext cx="6637866" cy="4477605"/>
          </a:xfrm>
        </p:spPr>
        <p:txBody>
          <a:bodyPr>
            <a:normAutofit/>
          </a:bodyPr>
          <a:lstStyle/>
          <a:p>
            <a:r>
              <a:rPr lang="en-US" sz="2600" dirty="0"/>
              <a:t>Very readable, high-level</a:t>
            </a:r>
          </a:p>
          <a:p>
            <a:r>
              <a:rPr lang="en-US" sz="2600" dirty="0"/>
              <a:t>Background &amp; problem statement</a:t>
            </a:r>
          </a:p>
          <a:p>
            <a:r>
              <a:rPr lang="en-US" sz="2600" dirty="0"/>
              <a:t>Seminal related work citations</a:t>
            </a:r>
          </a:p>
          <a:p>
            <a:r>
              <a:rPr lang="en-US" sz="2600" dirty="0"/>
              <a:t>Description of constraints</a:t>
            </a:r>
          </a:p>
          <a:p>
            <a:r>
              <a:rPr lang="en-US" sz="2600" dirty="0"/>
              <a:t>The paper’s approach to the problem</a:t>
            </a:r>
          </a:p>
          <a:p>
            <a:r>
              <a:rPr lang="en-US" sz="2600" b="1" dirty="0">
                <a:solidFill>
                  <a:schemeClr val="accent1"/>
                </a:solidFill>
              </a:rPr>
              <a:t>Contributions of this paper</a:t>
            </a:r>
          </a:p>
          <a:p>
            <a:pPr marL="457200" lvl="1" indent="0">
              <a:buNone/>
            </a:pPr>
            <a:r>
              <a:rPr lang="en-US" sz="2200" i="1" dirty="0">
                <a:solidFill>
                  <a:schemeClr val="accent1"/>
                </a:solidFill>
              </a:rPr>
              <a:t>This is what you need for your 1st pass</a:t>
            </a:r>
          </a:p>
        </p:txBody>
      </p:sp>
      <p:grpSp>
        <p:nvGrpSpPr>
          <p:cNvPr id="9" name="Group 8">
            <a:extLst>
              <a:ext uri="{FF2B5EF4-FFF2-40B4-BE49-F238E27FC236}">
                <a16:creationId xmlns:a16="http://schemas.microsoft.com/office/drawing/2014/main" id="{E9189F7A-8117-9D49-8692-34D801181F22}"/>
              </a:ext>
            </a:extLst>
          </p:cNvPr>
          <p:cNvGrpSpPr/>
          <p:nvPr/>
        </p:nvGrpSpPr>
        <p:grpSpPr>
          <a:xfrm>
            <a:off x="5067300" y="1024604"/>
            <a:ext cx="6843221" cy="5385076"/>
            <a:chOff x="5067300" y="1024604"/>
            <a:chExt cx="6843221" cy="5385076"/>
          </a:xfrm>
        </p:grpSpPr>
        <p:sp>
          <p:nvSpPr>
            <p:cNvPr id="4" name="TextBox 3">
              <a:extLst>
                <a:ext uri="{FF2B5EF4-FFF2-40B4-BE49-F238E27FC236}">
                  <a16:creationId xmlns:a16="http://schemas.microsoft.com/office/drawing/2014/main" id="{41D7D47F-079A-9140-AFB5-2E9B5743C587}"/>
                </a:ext>
              </a:extLst>
            </p:cNvPr>
            <p:cNvSpPr txBox="1"/>
            <p:nvPr/>
          </p:nvSpPr>
          <p:spPr>
            <a:xfrm>
              <a:off x="6637482" y="1024604"/>
              <a:ext cx="5273039" cy="5016758"/>
            </a:xfrm>
            <a:prstGeom prst="rect">
              <a:avLst/>
            </a:prstGeom>
            <a:solidFill>
              <a:srgbClr val="FFFFFF">
                <a:alpha val="78039"/>
              </a:srgbClr>
            </a:solidFill>
            <a:ln>
              <a:solidFill>
                <a:schemeClr val="bg1">
                  <a:lumMod val="50000"/>
                </a:schemeClr>
              </a:solidFill>
            </a:ln>
            <a:effectLst>
              <a:outerShdw blurRad="50800" dist="63500" dir="5400000" algn="t" rotWithShape="0">
                <a:prstClr val="black">
                  <a:alpha val="23000"/>
                </a:prstClr>
              </a:outerShdw>
            </a:effectLst>
          </p:spPr>
          <p:txBody>
            <a:bodyPr wrap="square" rtlCol="0">
              <a:spAutoFit/>
            </a:bodyPr>
            <a:lstStyle/>
            <a:p>
              <a:pPr algn="just"/>
              <a:r>
                <a:rPr lang="en-US" sz="1600" b="1" dirty="0">
                  <a:latin typeface="Times New Roman" panose="02020603050405020304" pitchFamily="18" charset="0"/>
                  <a:cs typeface="Times New Roman" panose="02020603050405020304" pitchFamily="18" charset="0"/>
                </a:rPr>
                <a:t>1 INTRODUCTION</a:t>
              </a:r>
            </a:p>
            <a:p>
              <a:pPr algn="just"/>
              <a:r>
                <a:rPr lang="en-US" sz="1600" dirty="0">
                  <a:latin typeface="Times New Roman" panose="02020603050405020304" pitchFamily="18" charset="0"/>
                  <a:cs typeface="Times New Roman" panose="02020603050405020304" pitchFamily="18" charset="0"/>
                </a:rPr>
                <a:t>Monte Carlo (MC) integration is an essential tool in light transport simulation [Pharr et al. 2016; </a:t>
              </a:r>
              <a:r>
                <a:rPr lang="en-US" sz="1600" dirty="0" err="1">
                  <a:latin typeface="Times New Roman" panose="02020603050405020304" pitchFamily="18" charset="0"/>
                  <a:cs typeface="Times New Roman" panose="02020603050405020304" pitchFamily="18" charset="0"/>
                </a:rPr>
                <a:t>Veach</a:t>
              </a:r>
              <a:r>
                <a:rPr lang="en-US" sz="1600" dirty="0">
                  <a:latin typeface="Times New Roman" panose="02020603050405020304" pitchFamily="18" charset="0"/>
                  <a:cs typeface="Times New Roman" panose="02020603050405020304" pitchFamily="18" charset="0"/>
                </a:rPr>
                <a:t> 1997] and other fields of science and engineering [</a:t>
              </a:r>
              <a:r>
                <a:rPr lang="en-US" sz="1600" dirty="0" err="1">
                  <a:latin typeface="Times New Roman" panose="02020603050405020304" pitchFamily="18" charset="0"/>
                  <a:cs typeface="Times New Roman" panose="02020603050405020304" pitchFamily="18" charset="0"/>
                </a:rPr>
                <a:t>Kalos</a:t>
              </a:r>
              <a:r>
                <a:rPr lang="en-US" sz="1600" dirty="0">
                  <a:latin typeface="Times New Roman" panose="02020603050405020304" pitchFamily="18" charset="0"/>
                  <a:cs typeface="Times New Roman" panose="02020603050405020304" pitchFamily="18" charset="0"/>
                </a:rPr>
                <a:t> and Whitlock 2008]. An inherent problem of MC integration is its slow convergence, which is why numerous variance reduction schemes have been proposed, notably importance sampling. Its extension, known as multiple importance sampling (MIS) [</a:t>
              </a:r>
              <a:r>
                <a:rPr lang="en-US" sz="1600" dirty="0" err="1">
                  <a:latin typeface="Times New Roman" panose="02020603050405020304" pitchFamily="18" charset="0"/>
                  <a:cs typeface="Times New Roman" panose="02020603050405020304" pitchFamily="18" charset="0"/>
                </a:rPr>
                <a:t>Veach</a:t>
              </a:r>
              <a:r>
                <a:rPr lang="en-US" sz="1600" dirty="0">
                  <a:latin typeface="Times New Roman" panose="02020603050405020304" pitchFamily="18" charset="0"/>
                  <a:cs typeface="Times New Roman" panose="02020603050405020304" pitchFamily="18" charset="0"/>
                </a:rPr>
                <a:t> and </a:t>
              </a:r>
              <a:r>
                <a:rPr lang="en-US" sz="1600" dirty="0" err="1">
                  <a:latin typeface="Times New Roman" panose="02020603050405020304" pitchFamily="18" charset="0"/>
                  <a:cs typeface="Times New Roman" panose="02020603050405020304" pitchFamily="18" charset="0"/>
                </a:rPr>
                <a:t>Guibas</a:t>
              </a:r>
              <a:r>
                <a:rPr lang="en-US" sz="1600" dirty="0">
                  <a:latin typeface="Times New Roman" panose="02020603050405020304" pitchFamily="18" charset="0"/>
                  <a:cs typeface="Times New Roman" panose="02020603050405020304" pitchFamily="18" charset="0"/>
                </a:rPr>
                <a:t> 1995], is particularly versatile as it enables combining different sampling techniques in a robust way to form better MC estimates…</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Our work focuses on </a:t>
              </a:r>
              <a:r>
                <a:rPr lang="en-US" sz="1600" dirty="0">
                  <a:latin typeface="Times New Roman" panose="02020603050405020304" pitchFamily="18" charset="0"/>
                  <a:cs typeface="Times New Roman" panose="02020603050405020304" pitchFamily="18" charset="0"/>
                </a:rPr>
                <a:t>weighting functions for MIS. We derive...</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We provide further </a:t>
              </a:r>
              <a:r>
                <a:rPr lang="en-US" sz="1600" dirty="0">
                  <a:latin typeface="Times New Roman" panose="02020603050405020304" pitchFamily="18" charset="0"/>
                  <a:cs typeface="Times New Roman" panose="02020603050405020304" pitchFamily="18" charset="0"/>
                </a:rPr>
                <a:t>theoretical insights into...</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Our practical contribution consists</a:t>
              </a:r>
              <a:r>
                <a:rPr lang="en-US" sz="1600" dirty="0">
                  <a:solidFill>
                    <a:schemeClr val="accent1"/>
                  </a:solidFill>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in proof-of-concept applications of the optimal weighting scheme in light transport...</a:t>
              </a:r>
            </a:p>
          </p:txBody>
        </p:sp>
        <p:sp>
          <p:nvSpPr>
            <p:cNvPr id="5" name="Rectangle 4">
              <a:extLst>
                <a:ext uri="{FF2B5EF4-FFF2-40B4-BE49-F238E27FC236}">
                  <a16:creationId xmlns:a16="http://schemas.microsoft.com/office/drawing/2014/main" id="{E4506683-92A6-CA4F-AB99-2FB8F5B2F3C1}"/>
                </a:ext>
              </a:extLst>
            </p:cNvPr>
            <p:cNvSpPr/>
            <p:nvPr/>
          </p:nvSpPr>
          <p:spPr>
            <a:xfrm>
              <a:off x="6599842" y="6132681"/>
              <a:ext cx="5310679" cy="276999"/>
            </a:xfrm>
            <a:prstGeom prst="rect">
              <a:avLst/>
            </a:prstGeom>
          </p:spPr>
          <p:txBody>
            <a:bodyPr wrap="square">
              <a:spAutoFit/>
            </a:bodyPr>
            <a:lstStyle/>
            <a:p>
              <a:r>
                <a:rPr lang="en-US" sz="1200" dirty="0">
                  <a:solidFill>
                    <a:srgbClr val="3388AA"/>
                  </a:solidFill>
                  <a:latin typeface="Georgia" panose="02040502050405020303" pitchFamily="18" charset="0"/>
                  <a:hlinkClick r:id="rId3"/>
                </a:rPr>
                <a:t>Optimal multiple importance sampling</a:t>
              </a:r>
              <a:r>
                <a:rPr lang="en-US" sz="1200" dirty="0">
                  <a:solidFill>
                    <a:srgbClr val="222222"/>
                  </a:solidFill>
                  <a:latin typeface="Palatino" pitchFamily="2" charset="77"/>
                </a:rPr>
                <a:t>, </a:t>
              </a:r>
              <a:r>
                <a:rPr lang="en-US" sz="1200" dirty="0" err="1">
                  <a:solidFill>
                    <a:srgbClr val="222222"/>
                  </a:solidFill>
                  <a:latin typeface="Palatino" pitchFamily="2" charset="77"/>
                </a:rPr>
                <a:t>Kondapaneni</a:t>
              </a:r>
              <a:r>
                <a:rPr lang="en-US" sz="1200" dirty="0">
                  <a:solidFill>
                    <a:srgbClr val="222222"/>
                  </a:solidFill>
                  <a:latin typeface="Palatino" pitchFamily="2" charset="77"/>
                </a:rPr>
                <a:t> et al., SIGGRAPH'19</a:t>
              </a:r>
              <a:endParaRPr lang="en-US" sz="1200" b="0" i="0" dirty="0">
                <a:solidFill>
                  <a:srgbClr val="222222"/>
                </a:solidFill>
                <a:effectLst/>
                <a:latin typeface="Palatino" pitchFamily="2" charset="77"/>
              </a:endParaRPr>
            </a:p>
          </p:txBody>
        </p:sp>
        <p:sp>
          <p:nvSpPr>
            <p:cNvPr id="6" name="Left Brace 5">
              <a:extLst>
                <a:ext uri="{FF2B5EF4-FFF2-40B4-BE49-F238E27FC236}">
                  <a16:creationId xmlns:a16="http://schemas.microsoft.com/office/drawing/2014/main" id="{7B841266-5D14-2F41-958B-289BF3F222F1}"/>
                </a:ext>
              </a:extLst>
            </p:cNvPr>
            <p:cNvSpPr/>
            <p:nvPr/>
          </p:nvSpPr>
          <p:spPr>
            <a:xfrm>
              <a:off x="5924550" y="4024555"/>
              <a:ext cx="675292" cy="1866900"/>
            </a:xfrm>
            <a:prstGeom prst="leftBrace">
              <a:avLst>
                <a:gd name="adj1" fmla="val 25259"/>
                <a:gd name="adj2" fmla="val 33673"/>
              </a:avLst>
            </a:prstGeom>
            <a:ln w="317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521BDB6F-649C-2641-8B6F-8839A9299A2C}"/>
                </a:ext>
              </a:extLst>
            </p:cNvPr>
            <p:cNvCxnSpPr>
              <a:stCxn id="6" idx="1"/>
            </p:cNvCxnSpPr>
            <p:nvPr/>
          </p:nvCxnSpPr>
          <p:spPr>
            <a:xfrm flipH="1" flipV="1">
              <a:off x="5067300" y="4642758"/>
              <a:ext cx="857250" cy="10438"/>
            </a:xfrm>
            <a:prstGeom prst="line">
              <a:avLst/>
            </a:prstGeom>
            <a:ln w="31750"/>
          </p:spPr>
          <p:style>
            <a:lnRef idx="1">
              <a:schemeClr val="accent1"/>
            </a:lnRef>
            <a:fillRef idx="0">
              <a:schemeClr val="accent1"/>
            </a:fillRef>
            <a:effectRef idx="0">
              <a:schemeClr val="accent1"/>
            </a:effectRef>
            <a:fontRef idx="minor">
              <a:schemeClr val="tx1"/>
            </a:fontRef>
          </p:style>
        </p:cxnSp>
      </p:grpSp>
      <p:sp>
        <p:nvSpPr>
          <p:cNvPr id="7" name="Slide Number Placeholder 6">
            <a:extLst>
              <a:ext uri="{FF2B5EF4-FFF2-40B4-BE49-F238E27FC236}">
                <a16:creationId xmlns:a16="http://schemas.microsoft.com/office/drawing/2014/main" id="{B0CCA9EA-A325-C54B-81FB-7A49BE253911}"/>
              </a:ext>
            </a:extLst>
          </p:cNvPr>
          <p:cNvSpPr>
            <a:spLocks noGrp="1"/>
          </p:cNvSpPr>
          <p:nvPr>
            <p:ph type="sldNum" sz="quarter" idx="12"/>
          </p:nvPr>
        </p:nvSpPr>
        <p:spPr/>
        <p:txBody>
          <a:bodyPr/>
          <a:lstStyle/>
          <a:p>
            <a:fld id="{C95A45DB-84F7-5C40-9CBC-F6310A3A86F2}" type="slidenum">
              <a:rPr lang="en-US" smtClean="0"/>
              <a:t>20</a:t>
            </a:fld>
            <a:endParaRPr lang="en-US"/>
          </a:p>
        </p:txBody>
      </p:sp>
    </p:spTree>
    <p:extLst>
      <p:ext uri="{BB962C8B-B14F-4D97-AF65-F5344CB8AC3E}">
        <p14:creationId xmlns:p14="http://schemas.microsoft.com/office/powerpoint/2010/main" val="78995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3F0869-75D8-F74A-A74F-AD86CBBA0185}"/>
              </a:ext>
            </a:extLst>
          </p:cNvPr>
          <p:cNvSpPr>
            <a:spLocks noGrp="1"/>
          </p:cNvSpPr>
          <p:nvPr>
            <p:ph type="title"/>
          </p:nvPr>
        </p:nvSpPr>
        <p:spPr>
          <a:xfrm>
            <a:off x="387928" y="609600"/>
            <a:ext cx="8886074" cy="702365"/>
          </a:xfrm>
        </p:spPr>
        <p:txBody>
          <a:bodyPr/>
          <a:lstStyle/>
          <a:p>
            <a:r>
              <a:rPr lang="en-US" dirty="0"/>
              <a:t>Related Work</a:t>
            </a:r>
          </a:p>
        </p:txBody>
      </p:sp>
      <p:sp>
        <p:nvSpPr>
          <p:cNvPr id="3" name="Content Placeholder 2">
            <a:extLst>
              <a:ext uri="{FF2B5EF4-FFF2-40B4-BE49-F238E27FC236}">
                <a16:creationId xmlns:a16="http://schemas.microsoft.com/office/drawing/2014/main" id="{43336712-08BB-7D41-8B17-B4E3A9D3CA73}"/>
              </a:ext>
            </a:extLst>
          </p:cNvPr>
          <p:cNvSpPr>
            <a:spLocks noGrp="1"/>
          </p:cNvSpPr>
          <p:nvPr>
            <p:ph idx="1"/>
          </p:nvPr>
        </p:nvSpPr>
        <p:spPr>
          <a:xfrm>
            <a:off x="387928" y="1563757"/>
            <a:ext cx="5181600" cy="4477605"/>
          </a:xfrm>
        </p:spPr>
        <p:txBody>
          <a:bodyPr/>
          <a:lstStyle/>
          <a:p>
            <a:r>
              <a:rPr lang="en-US" dirty="0"/>
              <a:t>Mini survey paper</a:t>
            </a:r>
          </a:p>
          <a:p>
            <a:r>
              <a:rPr lang="en-US" b="1" dirty="0">
                <a:solidFill>
                  <a:schemeClr val="accent4"/>
                </a:solidFill>
              </a:rPr>
              <a:t>Categorize the previous work and position this paper</a:t>
            </a:r>
          </a:p>
          <a:p>
            <a:r>
              <a:rPr lang="en-US" dirty="0">
                <a:solidFill>
                  <a:schemeClr val="accent1"/>
                </a:solidFill>
              </a:rPr>
              <a:t>Explain differences between this and previous papers</a:t>
            </a:r>
          </a:p>
          <a:p>
            <a:r>
              <a:rPr lang="en-US" dirty="0"/>
              <a:t>More detail on what is completely new</a:t>
            </a:r>
          </a:p>
        </p:txBody>
      </p:sp>
      <p:grpSp>
        <p:nvGrpSpPr>
          <p:cNvPr id="6" name="Group 5">
            <a:extLst>
              <a:ext uri="{FF2B5EF4-FFF2-40B4-BE49-F238E27FC236}">
                <a16:creationId xmlns:a16="http://schemas.microsoft.com/office/drawing/2014/main" id="{5301A916-F7D1-864A-9080-AC354246B07A}"/>
              </a:ext>
            </a:extLst>
          </p:cNvPr>
          <p:cNvGrpSpPr/>
          <p:nvPr/>
        </p:nvGrpSpPr>
        <p:grpSpPr>
          <a:xfrm>
            <a:off x="5569527" y="1218567"/>
            <a:ext cx="6340995" cy="5360882"/>
            <a:chOff x="5569527" y="1218567"/>
            <a:chExt cx="6340995" cy="5360882"/>
          </a:xfrm>
        </p:grpSpPr>
        <p:sp>
          <p:nvSpPr>
            <p:cNvPr id="4" name="TextBox 3">
              <a:extLst>
                <a:ext uri="{FF2B5EF4-FFF2-40B4-BE49-F238E27FC236}">
                  <a16:creationId xmlns:a16="http://schemas.microsoft.com/office/drawing/2014/main" id="{A68FF179-D455-E440-8F35-0337A8156DA8}"/>
                </a:ext>
              </a:extLst>
            </p:cNvPr>
            <p:cNvSpPr txBox="1"/>
            <p:nvPr/>
          </p:nvSpPr>
          <p:spPr>
            <a:xfrm>
              <a:off x="5569528" y="1218567"/>
              <a:ext cx="6340994" cy="4524315"/>
            </a:xfrm>
            <a:prstGeom prst="rect">
              <a:avLst/>
            </a:prstGeom>
            <a:solidFill>
              <a:srgbClr val="FFFFFF">
                <a:alpha val="78039"/>
              </a:srgbClr>
            </a:solidFill>
            <a:ln>
              <a:solidFill>
                <a:schemeClr val="bg1">
                  <a:lumMod val="50000"/>
                </a:schemeClr>
              </a:solidFill>
            </a:ln>
            <a:effectLst>
              <a:outerShdw blurRad="50800" dist="63500" dir="5400000" algn="t" rotWithShape="0">
                <a:prstClr val="black">
                  <a:alpha val="23000"/>
                </a:prstClr>
              </a:outerShdw>
            </a:effectLst>
          </p:spPr>
          <p:txBody>
            <a:bodyPr wrap="square" rtlCol="0">
              <a:spAutoFit/>
            </a:bodyPr>
            <a:lstStyle/>
            <a:p>
              <a:pPr algn="just"/>
              <a:r>
                <a:rPr lang="en-US" sz="1600" b="1" dirty="0">
                  <a:latin typeface="Times New Roman" panose="02020603050405020304" pitchFamily="18" charset="0"/>
                  <a:cs typeface="Times New Roman" panose="02020603050405020304" pitchFamily="18" charset="0"/>
                </a:rPr>
                <a:t>2 RELATED WORK</a:t>
              </a:r>
            </a:p>
            <a:p>
              <a:pPr algn="just"/>
              <a:r>
                <a:rPr lang="en-US" sz="1600" b="1" i="1" dirty="0">
                  <a:solidFill>
                    <a:schemeClr val="accent4"/>
                  </a:solidFill>
                  <a:latin typeface="Times New Roman" panose="02020603050405020304" pitchFamily="18" charset="0"/>
                  <a:cs typeface="Times New Roman" panose="02020603050405020304" pitchFamily="18" charset="0"/>
                </a:rPr>
                <a:t>Monte Carlo Methods. </a:t>
              </a:r>
              <a:r>
                <a:rPr lang="en-US" sz="1600" dirty="0" err="1">
                  <a:latin typeface="Times New Roman" panose="02020603050405020304" pitchFamily="18" charset="0"/>
                  <a:cs typeface="Times New Roman" panose="02020603050405020304" pitchFamily="18" charset="0"/>
                </a:rPr>
                <a:t>Kajiya</a:t>
              </a:r>
              <a:r>
                <a:rPr lang="en-US" sz="1600" dirty="0">
                  <a:latin typeface="Times New Roman" panose="02020603050405020304" pitchFamily="18" charset="0"/>
                  <a:cs typeface="Times New Roman" panose="02020603050405020304" pitchFamily="18" charset="0"/>
                </a:rPr>
                <a:t> and Von Herzen [1984] were the first to use path tracing for numerically estimating radiative transfer in volumes [Chandrasekhar 1960]..., these methods are far from reaching interactive frame rates when used on the highly scattering materials that we target…</a:t>
              </a:r>
            </a:p>
            <a:p>
              <a:pPr algn="just"/>
              <a:endParaRPr lang="en-US" sz="1600" dirty="0">
                <a:latin typeface="Times New Roman" panose="02020603050405020304" pitchFamily="18" charset="0"/>
                <a:cs typeface="Times New Roman" panose="02020603050405020304" pitchFamily="18" charset="0"/>
              </a:endParaRPr>
            </a:p>
            <a:p>
              <a:pPr algn="just"/>
              <a:r>
                <a:rPr lang="en-US" sz="1600" b="1" dirty="0">
                  <a:solidFill>
                    <a:schemeClr val="accent1"/>
                  </a:solidFill>
                  <a:latin typeface="Times New Roman" panose="02020603050405020304" pitchFamily="18" charset="0"/>
                  <a:cs typeface="Times New Roman" panose="02020603050405020304" pitchFamily="18" charset="0"/>
                </a:rPr>
                <a:t>We explore a new approach </a:t>
              </a:r>
              <a:r>
                <a:rPr lang="en-US" sz="1600" dirty="0">
                  <a:latin typeface="Times New Roman" panose="02020603050405020304" pitchFamily="18" charset="0"/>
                  <a:cs typeface="Times New Roman" panose="02020603050405020304" pitchFamily="18" charset="0"/>
                </a:rPr>
                <a:t>based on approximating the cloud geometry by a hierarchical descriptor and predict local illumination using a deep neural network….</a:t>
              </a:r>
            </a:p>
            <a:p>
              <a:pPr algn="just"/>
              <a:endParaRPr lang="en-US" sz="1600" dirty="0">
                <a:latin typeface="Times New Roman" panose="02020603050405020304" pitchFamily="18" charset="0"/>
                <a:cs typeface="Times New Roman" panose="02020603050405020304" pitchFamily="18" charset="0"/>
              </a:endParaRPr>
            </a:p>
            <a:p>
              <a:pPr algn="just"/>
              <a:r>
                <a:rPr lang="en-US" sz="1600" dirty="0">
                  <a:latin typeface="Times New Roman" panose="02020603050405020304" pitchFamily="18" charset="0"/>
                  <a:cs typeface="Times New Roman" panose="02020603050405020304" pitchFamily="18" charset="0"/>
                </a:rPr>
                <a:t>…All these methods are either interactive, or produce high-fidelity images, but none of them achieve both concurrently…</a:t>
              </a:r>
            </a:p>
            <a:p>
              <a:pPr algn="just"/>
              <a:endParaRPr lang="en-US" sz="1600" dirty="0">
                <a:latin typeface="Times New Roman" panose="02020603050405020304" pitchFamily="18" charset="0"/>
                <a:cs typeface="Times New Roman" panose="02020603050405020304" pitchFamily="18" charset="0"/>
              </a:endParaRPr>
            </a:p>
            <a:p>
              <a:pPr algn="just"/>
              <a:r>
                <a:rPr lang="en-US" sz="1600" b="1" i="1" dirty="0">
                  <a:solidFill>
                    <a:schemeClr val="accent4"/>
                  </a:solidFill>
                  <a:latin typeface="Times New Roman" panose="02020603050405020304" pitchFamily="18" charset="0"/>
                  <a:cs typeface="Times New Roman" panose="02020603050405020304" pitchFamily="18" charset="0"/>
                </a:rPr>
                <a:t>Neural Networks. </a:t>
              </a:r>
              <a:r>
                <a:rPr lang="en-US" sz="1600" dirty="0">
                  <a:latin typeface="Times New Roman" panose="02020603050405020304" pitchFamily="18" charset="0"/>
                  <a:cs typeface="Times New Roman" panose="02020603050405020304" pitchFamily="18" charset="0"/>
                </a:rPr>
                <a:t>Deep neural networks (see </a:t>
              </a:r>
              <a:r>
                <a:rPr lang="en-US" sz="1600" dirty="0" err="1">
                  <a:latin typeface="Times New Roman" panose="02020603050405020304" pitchFamily="18" charset="0"/>
                  <a:cs typeface="Times New Roman" panose="02020603050405020304" pitchFamily="18" charset="0"/>
                </a:rPr>
                <a:t>Bengio</a:t>
              </a:r>
              <a:r>
                <a:rPr lang="en-US" sz="1600" dirty="0">
                  <a:latin typeface="Times New Roman" panose="02020603050405020304" pitchFamily="18" charset="0"/>
                  <a:cs typeface="Times New Roman" panose="02020603050405020304" pitchFamily="18" charset="0"/>
                </a:rPr>
                <a:t> et al. [2013]; </a:t>
              </a:r>
              <a:r>
                <a:rPr lang="en-US" sz="1600" dirty="0" err="1">
                  <a:latin typeface="Times New Roman" panose="02020603050405020304" pitchFamily="18" charset="0"/>
                  <a:cs typeface="Times New Roman" panose="02020603050405020304" pitchFamily="18" charset="0"/>
                </a:rPr>
                <a:t>LeCun</a:t>
              </a:r>
              <a:r>
                <a:rPr lang="en-US" sz="1600" dirty="0">
                  <a:latin typeface="Times New Roman" panose="02020603050405020304" pitchFamily="18" charset="0"/>
                  <a:cs typeface="Times New Roman" panose="02020603050405020304" pitchFamily="18" charset="0"/>
                </a:rPr>
                <a:t> et al.[2015] for a comprehensive review) are able to efficiently model complex relationships between input and output variables in a highly non-linear manner</a:t>
              </a:r>
              <a:r>
                <a:rPr lang="en-US" sz="1600" b="1" dirty="0">
                  <a:latin typeface="Times New Roman" panose="02020603050405020304" pitchFamily="18" charset="0"/>
                  <a:cs typeface="Times New Roman" panose="02020603050405020304" pitchFamily="18" charset="0"/>
                </a:rPr>
                <a:t>… </a:t>
              </a:r>
              <a:r>
                <a:rPr lang="en-US" sz="1600" b="1" dirty="0">
                  <a:solidFill>
                    <a:schemeClr val="accent1"/>
                  </a:solidFill>
                  <a:latin typeface="Times New Roman" panose="02020603050405020304" pitchFamily="18" charset="0"/>
                  <a:cs typeface="Times New Roman" panose="02020603050405020304" pitchFamily="18" charset="0"/>
                </a:rPr>
                <a:t>We use </a:t>
              </a:r>
              <a:r>
                <a:rPr lang="en-US" sz="1600" dirty="0">
                  <a:latin typeface="Times New Roman" panose="02020603050405020304" pitchFamily="18" charset="0"/>
                  <a:cs typeface="Times New Roman" panose="02020603050405020304" pitchFamily="18" charset="0"/>
                </a:rPr>
                <a:t>a hierarchical feature and feed its levels into the network progressively..</a:t>
              </a:r>
            </a:p>
          </p:txBody>
        </p:sp>
        <p:sp>
          <p:nvSpPr>
            <p:cNvPr id="5" name="Rectangle 4">
              <a:extLst>
                <a:ext uri="{FF2B5EF4-FFF2-40B4-BE49-F238E27FC236}">
                  <a16:creationId xmlns:a16="http://schemas.microsoft.com/office/drawing/2014/main" id="{1CF7EB44-F7D5-554F-894A-9122A2B677DF}"/>
                </a:ext>
              </a:extLst>
            </p:cNvPr>
            <p:cNvSpPr/>
            <p:nvPr/>
          </p:nvSpPr>
          <p:spPr>
            <a:xfrm>
              <a:off x="5569527" y="5994674"/>
              <a:ext cx="6096000" cy="584775"/>
            </a:xfrm>
            <a:prstGeom prst="rect">
              <a:avLst/>
            </a:prstGeom>
          </p:spPr>
          <p:txBody>
            <a:bodyPr>
              <a:spAutoFit/>
            </a:bodyPr>
            <a:lstStyle/>
            <a:p>
              <a:r>
                <a:rPr lang="en-US" sz="1600" u="sng" dirty="0">
                  <a:solidFill>
                    <a:srgbClr val="3388AA"/>
                  </a:solidFill>
                  <a:latin typeface="Georgia" panose="02040502050405020303" pitchFamily="18" charset="0"/>
                  <a:hlinkClick r:id="rId3"/>
                </a:rPr>
                <a:t>Deep scattering: rendering atmospheric clouds with radiance-predicting neural networks</a:t>
              </a:r>
              <a:r>
                <a:rPr lang="en-US" sz="1600" dirty="0">
                  <a:solidFill>
                    <a:srgbClr val="222222"/>
                  </a:solidFill>
                  <a:latin typeface="Palatino" pitchFamily="2" charset="77"/>
                </a:rPr>
                <a:t>, </a:t>
              </a:r>
              <a:r>
                <a:rPr lang="en-US" sz="1600" dirty="0" err="1">
                  <a:solidFill>
                    <a:srgbClr val="222222"/>
                  </a:solidFill>
                  <a:latin typeface="Palatino" pitchFamily="2" charset="77"/>
                </a:rPr>
                <a:t>Kallweit</a:t>
              </a:r>
              <a:r>
                <a:rPr lang="en-US" sz="1600" dirty="0">
                  <a:solidFill>
                    <a:srgbClr val="222222"/>
                  </a:solidFill>
                  <a:latin typeface="Palatino" pitchFamily="2" charset="77"/>
                </a:rPr>
                <a:t> et al., SIGGRAPH'17</a:t>
              </a:r>
              <a:endParaRPr lang="en-US" sz="1600" b="0" i="0" dirty="0">
                <a:solidFill>
                  <a:srgbClr val="222222"/>
                </a:solidFill>
                <a:effectLst/>
                <a:latin typeface="Palatino" pitchFamily="2" charset="77"/>
              </a:endParaRPr>
            </a:p>
          </p:txBody>
        </p:sp>
      </p:grpSp>
      <p:sp>
        <p:nvSpPr>
          <p:cNvPr id="7" name="Slide Number Placeholder 6">
            <a:extLst>
              <a:ext uri="{FF2B5EF4-FFF2-40B4-BE49-F238E27FC236}">
                <a16:creationId xmlns:a16="http://schemas.microsoft.com/office/drawing/2014/main" id="{81B8FDE9-A87B-A044-9C28-E460841700DF}"/>
              </a:ext>
            </a:extLst>
          </p:cNvPr>
          <p:cNvSpPr>
            <a:spLocks noGrp="1"/>
          </p:cNvSpPr>
          <p:nvPr>
            <p:ph type="sldNum" sz="quarter" idx="12"/>
          </p:nvPr>
        </p:nvSpPr>
        <p:spPr/>
        <p:txBody>
          <a:bodyPr/>
          <a:lstStyle/>
          <a:p>
            <a:fld id="{C95A45DB-84F7-5C40-9CBC-F6310A3A86F2}" type="slidenum">
              <a:rPr lang="en-US" smtClean="0"/>
              <a:t>21</a:t>
            </a:fld>
            <a:endParaRPr lang="en-US"/>
          </a:p>
        </p:txBody>
      </p:sp>
    </p:spTree>
    <p:extLst>
      <p:ext uri="{BB962C8B-B14F-4D97-AF65-F5344CB8AC3E}">
        <p14:creationId xmlns:p14="http://schemas.microsoft.com/office/powerpoint/2010/main" val="1801516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949569-D56D-034A-BFB7-1D3418C9E58A}"/>
              </a:ext>
            </a:extLst>
          </p:cNvPr>
          <p:cNvSpPr>
            <a:spLocks noGrp="1"/>
          </p:cNvSpPr>
          <p:nvPr>
            <p:ph type="title"/>
          </p:nvPr>
        </p:nvSpPr>
        <p:spPr/>
        <p:txBody>
          <a:bodyPr/>
          <a:lstStyle/>
          <a:p>
            <a:r>
              <a:rPr lang="en-US" dirty="0"/>
              <a:t>Algorithm or System</a:t>
            </a:r>
          </a:p>
        </p:txBody>
      </p:sp>
      <p:sp>
        <p:nvSpPr>
          <p:cNvPr id="3" name="Content Placeholder 2">
            <a:extLst>
              <a:ext uri="{FF2B5EF4-FFF2-40B4-BE49-F238E27FC236}">
                <a16:creationId xmlns:a16="http://schemas.microsoft.com/office/drawing/2014/main" id="{8D2EFC65-342D-2B4A-9BDD-8576936BBCD7}"/>
              </a:ext>
            </a:extLst>
          </p:cNvPr>
          <p:cNvSpPr>
            <a:spLocks noGrp="1"/>
          </p:cNvSpPr>
          <p:nvPr>
            <p:ph idx="1"/>
          </p:nvPr>
        </p:nvSpPr>
        <p:spPr>
          <a:xfrm>
            <a:off x="677333" y="1563757"/>
            <a:ext cx="5739795" cy="4477605"/>
          </a:xfrm>
        </p:spPr>
        <p:txBody>
          <a:bodyPr/>
          <a:lstStyle/>
          <a:p>
            <a:r>
              <a:rPr lang="en-US" dirty="0"/>
              <a:t>Main body of the new technique</a:t>
            </a:r>
          </a:p>
          <a:p>
            <a:r>
              <a:rPr lang="en-US" dirty="0"/>
              <a:t>Includes both derivation and solution</a:t>
            </a:r>
          </a:p>
          <a:p>
            <a:r>
              <a:rPr lang="en-US" dirty="0"/>
              <a:t>May span multiple sections</a:t>
            </a:r>
          </a:p>
          <a:p>
            <a:endParaRPr lang="en-US" dirty="0"/>
          </a:p>
          <a:p>
            <a:r>
              <a:rPr lang="en-US" dirty="0"/>
              <a:t>Only a small part of this is the new contribution you’re looking for!</a:t>
            </a:r>
          </a:p>
          <a:p>
            <a:r>
              <a:rPr lang="en-US" dirty="0"/>
              <a:t>…and it may depend on pieces that only appear in other work, not here</a:t>
            </a:r>
          </a:p>
        </p:txBody>
      </p:sp>
      <p:sp>
        <p:nvSpPr>
          <p:cNvPr id="4" name="Rectangle 3">
            <a:extLst>
              <a:ext uri="{FF2B5EF4-FFF2-40B4-BE49-F238E27FC236}">
                <a16:creationId xmlns:a16="http://schemas.microsoft.com/office/drawing/2014/main" id="{21A8C494-E3B9-EC4A-914D-21E01BA1FB01}"/>
              </a:ext>
            </a:extLst>
          </p:cNvPr>
          <p:cNvSpPr/>
          <p:nvPr/>
        </p:nvSpPr>
        <p:spPr>
          <a:xfrm>
            <a:off x="6567702" y="6514888"/>
            <a:ext cx="4837803" cy="276999"/>
          </a:xfrm>
          <a:prstGeom prst="rect">
            <a:avLst/>
          </a:prstGeom>
        </p:spPr>
        <p:txBody>
          <a:bodyPr wrap="square">
            <a:spAutoFit/>
          </a:bodyPr>
          <a:lstStyle/>
          <a:p>
            <a:r>
              <a:rPr lang="en-US" sz="1200" dirty="0">
                <a:solidFill>
                  <a:srgbClr val="3388AA"/>
                </a:solidFill>
                <a:latin typeface="Georgia" panose="02040502050405020303" pitchFamily="18" charset="0"/>
                <a:hlinkClick r:id="rId3"/>
              </a:rPr>
              <a:t>Sampling the GGX distribution of visible normals</a:t>
            </a:r>
            <a:r>
              <a:rPr lang="en-US" sz="1200" dirty="0">
                <a:solidFill>
                  <a:srgbClr val="222222"/>
                </a:solidFill>
                <a:latin typeface="Palatino" pitchFamily="2" charset="77"/>
              </a:rPr>
              <a:t>, </a:t>
            </a:r>
            <a:r>
              <a:rPr lang="en-US" sz="1200" dirty="0" err="1">
                <a:solidFill>
                  <a:srgbClr val="222222"/>
                </a:solidFill>
                <a:latin typeface="Palatino" pitchFamily="2" charset="77"/>
              </a:rPr>
              <a:t>Heitz</a:t>
            </a:r>
            <a:r>
              <a:rPr lang="en-US" sz="1200" dirty="0">
                <a:solidFill>
                  <a:srgbClr val="222222"/>
                </a:solidFill>
                <a:latin typeface="Palatino" pitchFamily="2" charset="77"/>
              </a:rPr>
              <a:t>, JCGT'18</a:t>
            </a:r>
            <a:endParaRPr lang="en-US" sz="1200" b="0" i="0" dirty="0">
              <a:solidFill>
                <a:srgbClr val="222222"/>
              </a:solidFill>
              <a:effectLst/>
              <a:latin typeface="Palatino" pitchFamily="2" charset="77"/>
            </a:endParaRPr>
          </a:p>
        </p:txBody>
      </p:sp>
      <p:pic>
        <p:nvPicPr>
          <p:cNvPr id="6" name="Picture 5">
            <a:extLst>
              <a:ext uri="{FF2B5EF4-FFF2-40B4-BE49-F238E27FC236}">
                <a16:creationId xmlns:a16="http://schemas.microsoft.com/office/drawing/2014/main" id="{D9ABF1A9-6758-7349-B361-E487546B4501}"/>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5653"/>
          <a:stretch/>
        </p:blipFill>
        <p:spPr>
          <a:xfrm>
            <a:off x="6567702" y="609599"/>
            <a:ext cx="4624775" cy="5839975"/>
          </a:xfrm>
          <a:prstGeom prst="rect">
            <a:avLst/>
          </a:prstGeom>
          <a:ln>
            <a:solidFill>
              <a:schemeClr val="tx1"/>
            </a:solidFill>
          </a:ln>
          <a:effectLst>
            <a:outerShdw blurRad="50800" dist="76200" dir="5400000" algn="t" rotWithShape="0">
              <a:prstClr val="black">
                <a:alpha val="34000"/>
              </a:prstClr>
            </a:outerShdw>
          </a:effectLst>
        </p:spPr>
      </p:pic>
      <p:sp>
        <p:nvSpPr>
          <p:cNvPr id="5" name="Slide Number Placeholder 4">
            <a:extLst>
              <a:ext uri="{FF2B5EF4-FFF2-40B4-BE49-F238E27FC236}">
                <a16:creationId xmlns:a16="http://schemas.microsoft.com/office/drawing/2014/main" id="{57FE4D89-DC08-E841-9DCA-953F321EF957}"/>
              </a:ext>
            </a:extLst>
          </p:cNvPr>
          <p:cNvSpPr>
            <a:spLocks noGrp="1"/>
          </p:cNvSpPr>
          <p:nvPr>
            <p:ph type="sldNum" sz="quarter" idx="12"/>
          </p:nvPr>
        </p:nvSpPr>
        <p:spPr/>
        <p:txBody>
          <a:bodyPr/>
          <a:lstStyle/>
          <a:p>
            <a:fld id="{C95A45DB-84F7-5C40-9CBC-F6310A3A86F2}" type="slidenum">
              <a:rPr lang="en-US" smtClean="0"/>
              <a:t>22</a:t>
            </a:fld>
            <a:endParaRPr lang="en-US"/>
          </a:p>
        </p:txBody>
      </p:sp>
    </p:spTree>
    <p:extLst>
      <p:ext uri="{BB962C8B-B14F-4D97-AF65-F5344CB8AC3E}">
        <p14:creationId xmlns:p14="http://schemas.microsoft.com/office/powerpoint/2010/main" val="16335942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8B872-952C-4146-A707-3D2C85759ECA}"/>
              </a:ext>
            </a:extLst>
          </p:cNvPr>
          <p:cNvSpPr>
            <a:spLocks noGrp="1"/>
          </p:cNvSpPr>
          <p:nvPr>
            <p:ph type="title"/>
          </p:nvPr>
        </p:nvSpPr>
        <p:spPr/>
        <p:txBody>
          <a:bodyPr/>
          <a:lstStyle/>
          <a:p>
            <a:r>
              <a:rPr lang="en-US" dirty="0"/>
              <a:t>Evaluation (a.k.a. Results)</a:t>
            </a:r>
          </a:p>
        </p:txBody>
      </p:sp>
      <p:pic>
        <p:nvPicPr>
          <p:cNvPr id="6" name="Content Placeholder 5">
            <a:extLst>
              <a:ext uri="{FF2B5EF4-FFF2-40B4-BE49-F238E27FC236}">
                <a16:creationId xmlns:a16="http://schemas.microsoft.com/office/drawing/2014/main" id="{8AC07FB7-3790-F94B-9D56-396F0B56E33F}"/>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t="4635" b="4159"/>
          <a:stretch/>
        </p:blipFill>
        <p:spPr>
          <a:xfrm>
            <a:off x="7146471" y="609600"/>
            <a:ext cx="4463143" cy="5563940"/>
          </a:xfrm>
          <a:prstGeom prst="rect">
            <a:avLst/>
          </a:prstGeom>
          <a:ln>
            <a:solidFill>
              <a:schemeClr val="tx1"/>
            </a:solidFill>
          </a:ln>
          <a:effectLst>
            <a:outerShdw blurRad="50800" dist="76200" dir="5400000" algn="t" rotWithShape="0">
              <a:prstClr val="black">
                <a:alpha val="34000"/>
              </a:prstClr>
            </a:outerShdw>
          </a:effectLst>
        </p:spPr>
      </p:pic>
      <p:sp>
        <p:nvSpPr>
          <p:cNvPr id="4" name="Rectangle 3">
            <a:extLst>
              <a:ext uri="{FF2B5EF4-FFF2-40B4-BE49-F238E27FC236}">
                <a16:creationId xmlns:a16="http://schemas.microsoft.com/office/drawing/2014/main" id="{BE394EBC-0B4E-2549-BF1A-720EF71DFFBD}"/>
              </a:ext>
            </a:extLst>
          </p:cNvPr>
          <p:cNvSpPr/>
          <p:nvPr/>
        </p:nvSpPr>
        <p:spPr>
          <a:xfrm>
            <a:off x="7146471" y="6334780"/>
            <a:ext cx="5241472" cy="523220"/>
          </a:xfrm>
          <a:prstGeom prst="rect">
            <a:avLst/>
          </a:prstGeom>
        </p:spPr>
        <p:txBody>
          <a:bodyPr wrap="square">
            <a:spAutoFit/>
          </a:bodyPr>
          <a:lstStyle/>
          <a:p>
            <a:r>
              <a:rPr lang="en-US" sz="1400" dirty="0">
                <a:solidFill>
                  <a:srgbClr val="3388AA"/>
                </a:solidFill>
                <a:latin typeface="Georgia" panose="02040502050405020303" pitchFamily="18" charset="0"/>
                <a:hlinkClick r:id="rId4"/>
              </a:rPr>
              <a:t>Analysis of Sample Correlations for Monte Carlo Rendering</a:t>
            </a:r>
            <a:r>
              <a:rPr lang="en-US" sz="1400" dirty="0">
                <a:solidFill>
                  <a:srgbClr val="222222"/>
                </a:solidFill>
                <a:latin typeface="Palatino" pitchFamily="2" charset="77"/>
              </a:rPr>
              <a:t>, Singh et al., Eurographics'19</a:t>
            </a:r>
            <a:endParaRPr lang="en-US" sz="1400" b="0" i="0" dirty="0">
              <a:solidFill>
                <a:srgbClr val="222222"/>
              </a:solidFill>
              <a:effectLst/>
              <a:latin typeface="Palatino" pitchFamily="2" charset="77"/>
            </a:endParaRPr>
          </a:p>
        </p:txBody>
      </p:sp>
      <p:sp>
        <p:nvSpPr>
          <p:cNvPr id="7" name="Content Placeholder 2">
            <a:extLst>
              <a:ext uri="{FF2B5EF4-FFF2-40B4-BE49-F238E27FC236}">
                <a16:creationId xmlns:a16="http://schemas.microsoft.com/office/drawing/2014/main" id="{9F27D5FF-FD62-194E-92A5-449F8B5CD1AF}"/>
              </a:ext>
            </a:extLst>
          </p:cNvPr>
          <p:cNvSpPr txBox="1">
            <a:spLocks/>
          </p:cNvSpPr>
          <p:nvPr/>
        </p:nvSpPr>
        <p:spPr>
          <a:xfrm>
            <a:off x="677333" y="1563757"/>
            <a:ext cx="6099023" cy="447760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lumMod val="75000"/>
                </a:schemeClr>
              </a:buClr>
              <a:buSzPct val="70000"/>
              <a:buFont typeface="Wingdings 3" charset="2"/>
              <a:buChar char=""/>
              <a:defRPr sz="24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70000"/>
              <a:buFont typeface="Wingdings 3" charset="2"/>
              <a:buChar char=""/>
              <a:defRPr sz="20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8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70000"/>
              <a:buFont typeface="Wingdings 3" charset="2"/>
              <a:buChar char=""/>
              <a:defRPr sz="16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en-US" dirty="0"/>
              <a:t>Quantitative evaluation</a:t>
            </a:r>
          </a:p>
          <a:p>
            <a:r>
              <a:rPr lang="en-US" dirty="0"/>
              <a:t>Comparison to previous work and “ground truth”</a:t>
            </a:r>
          </a:p>
          <a:p>
            <a:r>
              <a:rPr lang="en-US" dirty="0"/>
              <a:t>Measured performance or asymptotic analysis</a:t>
            </a:r>
          </a:p>
          <a:p>
            <a:r>
              <a:rPr lang="en-US" dirty="0"/>
              <a:t>Look at images &amp; read captions on first reading pass</a:t>
            </a:r>
          </a:p>
          <a:p>
            <a:r>
              <a:rPr lang="en-US" dirty="0"/>
              <a:t>Beware of measurement differences between papers</a:t>
            </a:r>
          </a:p>
        </p:txBody>
      </p:sp>
      <p:sp>
        <p:nvSpPr>
          <p:cNvPr id="3" name="Slide Number Placeholder 2">
            <a:extLst>
              <a:ext uri="{FF2B5EF4-FFF2-40B4-BE49-F238E27FC236}">
                <a16:creationId xmlns:a16="http://schemas.microsoft.com/office/drawing/2014/main" id="{171175F1-111A-BF40-ABF2-1BAEC7A7D6F6}"/>
              </a:ext>
            </a:extLst>
          </p:cNvPr>
          <p:cNvSpPr>
            <a:spLocks noGrp="1"/>
          </p:cNvSpPr>
          <p:nvPr>
            <p:ph type="sldNum" sz="quarter" idx="12"/>
          </p:nvPr>
        </p:nvSpPr>
        <p:spPr/>
        <p:txBody>
          <a:bodyPr/>
          <a:lstStyle/>
          <a:p>
            <a:fld id="{C95A45DB-84F7-5C40-9CBC-F6310A3A86F2}" type="slidenum">
              <a:rPr lang="en-US" smtClean="0"/>
              <a:t>23</a:t>
            </a:fld>
            <a:endParaRPr lang="en-US"/>
          </a:p>
        </p:txBody>
      </p:sp>
    </p:spTree>
    <p:extLst>
      <p:ext uri="{BB962C8B-B14F-4D97-AF65-F5344CB8AC3E}">
        <p14:creationId xmlns:p14="http://schemas.microsoft.com/office/powerpoint/2010/main" val="39284483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B443A-F7B4-3E4C-ABA7-E9B4DFE7E587}"/>
              </a:ext>
            </a:extLst>
          </p:cNvPr>
          <p:cNvSpPr>
            <a:spLocks noGrp="1"/>
          </p:cNvSpPr>
          <p:nvPr>
            <p:ph type="title"/>
          </p:nvPr>
        </p:nvSpPr>
        <p:spPr/>
        <p:txBody>
          <a:bodyPr/>
          <a:lstStyle/>
          <a:p>
            <a:r>
              <a:rPr lang="en-US" dirty="0"/>
              <a:t>Conclusions &amp; Discussion</a:t>
            </a:r>
          </a:p>
        </p:txBody>
      </p:sp>
      <p:sp>
        <p:nvSpPr>
          <p:cNvPr id="3" name="Content Placeholder 2">
            <a:extLst>
              <a:ext uri="{FF2B5EF4-FFF2-40B4-BE49-F238E27FC236}">
                <a16:creationId xmlns:a16="http://schemas.microsoft.com/office/drawing/2014/main" id="{5F6D7785-9A70-8645-AED5-08C1591B6999}"/>
              </a:ext>
            </a:extLst>
          </p:cNvPr>
          <p:cNvSpPr>
            <a:spLocks noGrp="1"/>
          </p:cNvSpPr>
          <p:nvPr>
            <p:ph idx="1"/>
          </p:nvPr>
        </p:nvSpPr>
        <p:spPr>
          <a:xfrm>
            <a:off x="677334" y="1563757"/>
            <a:ext cx="9609666" cy="4477605"/>
          </a:xfrm>
        </p:spPr>
        <p:txBody>
          <a:bodyPr/>
          <a:lstStyle/>
          <a:p>
            <a:r>
              <a:rPr lang="en-US" dirty="0"/>
              <a:t>Often begins with a skippable paper summary</a:t>
            </a:r>
          </a:p>
          <a:p>
            <a:r>
              <a:rPr lang="en-US" dirty="0"/>
              <a:t>Expansion of conclusions based on experimental results that first appeared in the abstract or title</a:t>
            </a:r>
          </a:p>
          <a:p>
            <a:r>
              <a:rPr lang="en-US" dirty="0"/>
              <a:t>Valuable high-level, subjective or philosophical discussion of what the authors learned from this research</a:t>
            </a:r>
          </a:p>
          <a:p>
            <a:r>
              <a:rPr lang="en-US" dirty="0"/>
              <a:t>Suggestions for future research (great ideas for your own work)</a:t>
            </a:r>
          </a:p>
        </p:txBody>
      </p:sp>
      <p:sp>
        <p:nvSpPr>
          <p:cNvPr id="4" name="Slide Number Placeholder 3">
            <a:extLst>
              <a:ext uri="{FF2B5EF4-FFF2-40B4-BE49-F238E27FC236}">
                <a16:creationId xmlns:a16="http://schemas.microsoft.com/office/drawing/2014/main" id="{3965718C-987F-004B-9717-754D4EAA8B0B}"/>
              </a:ext>
            </a:extLst>
          </p:cNvPr>
          <p:cNvSpPr>
            <a:spLocks noGrp="1"/>
          </p:cNvSpPr>
          <p:nvPr>
            <p:ph type="sldNum" sz="quarter" idx="12"/>
          </p:nvPr>
        </p:nvSpPr>
        <p:spPr/>
        <p:txBody>
          <a:bodyPr/>
          <a:lstStyle/>
          <a:p>
            <a:fld id="{C95A45DB-84F7-5C40-9CBC-F6310A3A86F2}" type="slidenum">
              <a:rPr lang="en-US" smtClean="0"/>
              <a:t>24</a:t>
            </a:fld>
            <a:endParaRPr lang="en-US"/>
          </a:p>
        </p:txBody>
      </p:sp>
    </p:spTree>
    <p:extLst>
      <p:ext uri="{BB962C8B-B14F-4D97-AF65-F5344CB8AC3E}">
        <p14:creationId xmlns:p14="http://schemas.microsoft.com/office/powerpoint/2010/main" val="21605789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E4F82-AD84-3E45-B27C-0F923EEB8EDE}"/>
              </a:ext>
            </a:extLst>
          </p:cNvPr>
          <p:cNvSpPr>
            <a:spLocks noGrp="1"/>
          </p:cNvSpPr>
          <p:nvPr>
            <p:ph type="title"/>
          </p:nvPr>
        </p:nvSpPr>
        <p:spPr>
          <a:xfrm>
            <a:off x="677335" y="3856806"/>
            <a:ext cx="8596668" cy="1826581"/>
          </a:xfrm>
        </p:spPr>
        <p:txBody>
          <a:bodyPr/>
          <a:lstStyle/>
          <a:p>
            <a:r>
              <a:rPr lang="en-US" dirty="0"/>
              <a:t>Reading Process</a:t>
            </a:r>
          </a:p>
        </p:txBody>
      </p:sp>
      <p:pic>
        <p:nvPicPr>
          <p:cNvPr id="5" name="Picture 4">
            <a:extLst>
              <a:ext uri="{FF2B5EF4-FFF2-40B4-BE49-F238E27FC236}">
                <a16:creationId xmlns:a16="http://schemas.microsoft.com/office/drawing/2014/main" id="{21165613-8920-F148-96EA-FE4B11D13351}"/>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0"/>
            <a:ext cx="12192000" cy="4054580"/>
          </a:xfrm>
          <a:prstGeom prst="rect">
            <a:avLst/>
          </a:prstGeom>
        </p:spPr>
      </p:pic>
      <p:sp>
        <p:nvSpPr>
          <p:cNvPr id="6" name="Rectangle 5">
            <a:extLst>
              <a:ext uri="{FF2B5EF4-FFF2-40B4-BE49-F238E27FC236}">
                <a16:creationId xmlns:a16="http://schemas.microsoft.com/office/drawing/2014/main" id="{9A14ECEE-2577-3A46-987A-9880D002F730}"/>
              </a:ext>
            </a:extLst>
          </p:cNvPr>
          <p:cNvSpPr/>
          <p:nvPr/>
        </p:nvSpPr>
        <p:spPr>
          <a:xfrm>
            <a:off x="0" y="3716026"/>
            <a:ext cx="8154838" cy="338554"/>
          </a:xfrm>
          <a:prstGeom prst="rect">
            <a:avLst/>
          </a:prstGeom>
        </p:spPr>
        <p:txBody>
          <a:bodyPr wrap="square">
            <a:spAutoFit/>
          </a:bodyPr>
          <a:lstStyle/>
          <a:p>
            <a:r>
              <a:rPr lang="en-US" sz="1600" dirty="0">
                <a:solidFill>
                  <a:schemeClr val="bg1"/>
                </a:solidFill>
              </a:rPr>
              <a:t>Burley et al., The Design and Evolution of Disney's Hyperion Renderer, ACM </a:t>
            </a:r>
            <a:r>
              <a:rPr lang="en-US" sz="1600" dirty="0" err="1">
                <a:solidFill>
                  <a:schemeClr val="bg1"/>
                </a:solidFill>
              </a:rPr>
              <a:t>ToG</a:t>
            </a:r>
            <a:r>
              <a:rPr lang="en-US" sz="1600" dirty="0">
                <a:solidFill>
                  <a:schemeClr val="bg1"/>
                </a:solidFill>
              </a:rPr>
              <a:t> 2018</a:t>
            </a:r>
          </a:p>
        </p:txBody>
      </p:sp>
      <p:sp>
        <p:nvSpPr>
          <p:cNvPr id="3" name="Slide Number Placeholder 2">
            <a:extLst>
              <a:ext uri="{FF2B5EF4-FFF2-40B4-BE49-F238E27FC236}">
                <a16:creationId xmlns:a16="http://schemas.microsoft.com/office/drawing/2014/main" id="{92801585-83D8-4D40-968C-DD03D201EB9B}"/>
              </a:ext>
            </a:extLst>
          </p:cNvPr>
          <p:cNvSpPr>
            <a:spLocks noGrp="1"/>
          </p:cNvSpPr>
          <p:nvPr>
            <p:ph type="sldNum" sz="quarter" idx="12"/>
          </p:nvPr>
        </p:nvSpPr>
        <p:spPr/>
        <p:txBody>
          <a:bodyPr/>
          <a:lstStyle/>
          <a:p>
            <a:fld id="{C95A45DB-84F7-5C40-9CBC-F6310A3A86F2}" type="slidenum">
              <a:rPr lang="en-US" smtClean="0"/>
              <a:t>25</a:t>
            </a:fld>
            <a:endParaRPr lang="en-US"/>
          </a:p>
        </p:txBody>
      </p:sp>
    </p:spTree>
    <p:extLst>
      <p:ext uri="{BB962C8B-B14F-4D97-AF65-F5344CB8AC3E}">
        <p14:creationId xmlns:p14="http://schemas.microsoft.com/office/powerpoint/2010/main" val="10354494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ADFB8-941B-3D46-ABE4-937694401D9D}"/>
              </a:ext>
            </a:extLst>
          </p:cNvPr>
          <p:cNvSpPr>
            <a:spLocks noGrp="1"/>
          </p:cNvSpPr>
          <p:nvPr>
            <p:ph type="title"/>
          </p:nvPr>
        </p:nvSpPr>
        <p:spPr/>
        <p:txBody>
          <a:bodyPr/>
          <a:lstStyle/>
          <a:p>
            <a:r>
              <a:rPr lang="en-US" dirty="0"/>
              <a:t>Study Title &amp; Teaser</a:t>
            </a:r>
          </a:p>
        </p:txBody>
      </p:sp>
      <p:sp>
        <p:nvSpPr>
          <p:cNvPr id="3" name="Content Placeholder 2">
            <a:extLst>
              <a:ext uri="{FF2B5EF4-FFF2-40B4-BE49-F238E27FC236}">
                <a16:creationId xmlns:a16="http://schemas.microsoft.com/office/drawing/2014/main" id="{BABDF961-97E6-1248-A90C-C16B74EF5355}"/>
              </a:ext>
            </a:extLst>
          </p:cNvPr>
          <p:cNvSpPr>
            <a:spLocks noGrp="1"/>
          </p:cNvSpPr>
          <p:nvPr>
            <p:ph idx="1"/>
          </p:nvPr>
        </p:nvSpPr>
        <p:spPr>
          <a:xfrm>
            <a:off x="677334" y="1563757"/>
            <a:ext cx="9919909" cy="5065643"/>
          </a:xfrm>
        </p:spPr>
        <p:txBody>
          <a:bodyPr>
            <a:normAutofit fontScale="92500"/>
          </a:bodyPr>
          <a:lstStyle/>
          <a:p>
            <a:r>
              <a:rPr lang="en-US" dirty="0"/>
              <a:t>What is this paper about? What do the words in the title really mean?</a:t>
            </a:r>
          </a:p>
          <a:p>
            <a:r>
              <a:rPr lang="en-US" dirty="0"/>
              <a:t>How does the best-case result in the teaser compare to prior art and the “ground truth” goal?</a:t>
            </a:r>
          </a:p>
          <a:p>
            <a:r>
              <a:rPr lang="en-US" dirty="0"/>
              <a:t>Is this paper likely the beginning, middle, or end of this line of research?</a:t>
            </a:r>
          </a:p>
          <a:p>
            <a:r>
              <a:rPr lang="en-US" dirty="0"/>
              <a:t>Check for backward references in the ACM Digital Library…see how those authors describe this paper in </a:t>
            </a:r>
            <a:r>
              <a:rPr lang="en-US" i="1" dirty="0"/>
              <a:t>their</a:t>
            </a:r>
            <a:r>
              <a:rPr lang="en-US" dirty="0"/>
              <a:t> related work, and maybe recursively start reading those papers.</a:t>
            </a:r>
          </a:p>
          <a:p>
            <a:r>
              <a:rPr lang="en-US" dirty="0"/>
              <a:t>When was it published (is there something newer I should read?)</a:t>
            </a:r>
          </a:p>
          <a:p>
            <a:r>
              <a:rPr lang="en-US" dirty="0"/>
              <a:t>[Do these authors and this venue have a reputation for clarity, objectivity, full disclosure, and practicality?]</a:t>
            </a:r>
          </a:p>
          <a:p>
            <a:r>
              <a:rPr lang="en-US" dirty="0"/>
              <a:t>Are there presentation slides or a video available that I can use for an easier overview?</a:t>
            </a:r>
          </a:p>
        </p:txBody>
      </p:sp>
      <p:sp>
        <p:nvSpPr>
          <p:cNvPr id="4" name="Slide Number Placeholder 3">
            <a:extLst>
              <a:ext uri="{FF2B5EF4-FFF2-40B4-BE49-F238E27FC236}">
                <a16:creationId xmlns:a16="http://schemas.microsoft.com/office/drawing/2014/main" id="{9D1888C4-7989-7B49-B432-6326898A73A4}"/>
              </a:ext>
            </a:extLst>
          </p:cNvPr>
          <p:cNvSpPr>
            <a:spLocks noGrp="1"/>
          </p:cNvSpPr>
          <p:nvPr>
            <p:ph type="sldNum" sz="quarter" idx="12"/>
          </p:nvPr>
        </p:nvSpPr>
        <p:spPr/>
        <p:txBody>
          <a:bodyPr/>
          <a:lstStyle/>
          <a:p>
            <a:fld id="{C95A45DB-84F7-5C40-9CBC-F6310A3A86F2}" type="slidenum">
              <a:rPr lang="en-US" smtClean="0"/>
              <a:t>26</a:t>
            </a:fld>
            <a:endParaRPr lang="en-US"/>
          </a:p>
        </p:txBody>
      </p:sp>
    </p:spTree>
    <p:extLst>
      <p:ext uri="{BB962C8B-B14F-4D97-AF65-F5344CB8AC3E}">
        <p14:creationId xmlns:p14="http://schemas.microsoft.com/office/powerpoint/2010/main" val="20846465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4D5FA8A-4AFA-B445-B5B4-F9246049F409}"/>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2F69D67F-E6DC-F246-B108-78C9B158135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992086" y="2048679"/>
            <a:ext cx="4570186" cy="4259591"/>
          </a:xfrm>
          <a:prstGeom prst="rect">
            <a:avLst/>
          </a:prstGeom>
        </p:spPr>
      </p:pic>
      <p:sp>
        <p:nvSpPr>
          <p:cNvPr id="5" name="TextBox 4">
            <a:extLst>
              <a:ext uri="{FF2B5EF4-FFF2-40B4-BE49-F238E27FC236}">
                <a16:creationId xmlns:a16="http://schemas.microsoft.com/office/drawing/2014/main" id="{75FBCEE9-D021-EA42-A4A8-2F7D002F8E57}"/>
              </a:ext>
            </a:extLst>
          </p:cNvPr>
          <p:cNvSpPr txBox="1"/>
          <p:nvPr/>
        </p:nvSpPr>
        <p:spPr>
          <a:xfrm>
            <a:off x="1992086" y="477181"/>
            <a:ext cx="3996607" cy="1384995"/>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The Rendering Equation</a:t>
            </a:r>
          </a:p>
          <a:p>
            <a:r>
              <a:rPr lang="en-US" sz="2800" dirty="0">
                <a:latin typeface="Times New Roman" panose="02020603050405020304" pitchFamily="18" charset="0"/>
                <a:cs typeface="Times New Roman" panose="02020603050405020304" pitchFamily="18" charset="0"/>
              </a:rPr>
              <a:t>James T. </a:t>
            </a:r>
            <a:r>
              <a:rPr lang="en-US" sz="2800" dirty="0" err="1">
                <a:latin typeface="Times New Roman" panose="02020603050405020304" pitchFamily="18" charset="0"/>
                <a:cs typeface="Times New Roman" panose="02020603050405020304" pitchFamily="18" charset="0"/>
              </a:rPr>
              <a:t>Kajiya</a:t>
            </a:r>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SIGGRAPH’86</a:t>
            </a:r>
          </a:p>
        </p:txBody>
      </p:sp>
      <p:sp>
        <p:nvSpPr>
          <p:cNvPr id="3" name="Slide Number Placeholder 2">
            <a:extLst>
              <a:ext uri="{FF2B5EF4-FFF2-40B4-BE49-F238E27FC236}">
                <a16:creationId xmlns:a16="http://schemas.microsoft.com/office/drawing/2014/main" id="{AA08C5D2-5E5E-FB49-A33A-F07BE13255F1}"/>
              </a:ext>
            </a:extLst>
          </p:cNvPr>
          <p:cNvSpPr>
            <a:spLocks noGrp="1"/>
          </p:cNvSpPr>
          <p:nvPr>
            <p:ph type="sldNum" sz="quarter" idx="12"/>
          </p:nvPr>
        </p:nvSpPr>
        <p:spPr/>
        <p:txBody>
          <a:bodyPr/>
          <a:lstStyle/>
          <a:p>
            <a:fld id="{C95A45DB-84F7-5C40-9CBC-F6310A3A86F2}" type="slidenum">
              <a:rPr lang="en-US" smtClean="0"/>
              <a:t>27</a:t>
            </a:fld>
            <a:endParaRPr lang="en-US"/>
          </a:p>
        </p:txBody>
      </p:sp>
    </p:spTree>
    <p:extLst>
      <p:ext uri="{BB962C8B-B14F-4D97-AF65-F5344CB8AC3E}">
        <p14:creationId xmlns:p14="http://schemas.microsoft.com/office/powerpoint/2010/main" val="97928999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Read the Abstract (1/2)</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p:txBody>
          <a:bodyPr>
            <a:normAutofit/>
          </a:bodyPr>
          <a:lstStyle/>
          <a:p>
            <a:pPr marL="0" indent="0">
              <a:buNone/>
            </a:pPr>
            <a:r>
              <a:rPr lang="en-US" sz="2800" dirty="0"/>
              <a:t>What kind of paper is this?</a:t>
            </a:r>
          </a:p>
          <a:p>
            <a:pPr lvl="1"/>
            <a:r>
              <a:rPr lang="en-US" sz="2400" dirty="0"/>
              <a:t>New problem</a:t>
            </a:r>
          </a:p>
          <a:p>
            <a:pPr lvl="1"/>
            <a:r>
              <a:rPr lang="en-US" sz="2400" dirty="0"/>
              <a:t>New system solution</a:t>
            </a:r>
          </a:p>
          <a:p>
            <a:pPr lvl="1"/>
            <a:r>
              <a:rPr lang="en-US" sz="2400" dirty="0"/>
              <a:t>New theory solution</a:t>
            </a:r>
          </a:p>
          <a:p>
            <a:pPr lvl="1"/>
            <a:r>
              <a:rPr lang="en-US" sz="2400" dirty="0"/>
              <a:t>New data set</a:t>
            </a:r>
          </a:p>
          <a:p>
            <a:pPr lvl="1"/>
            <a:r>
              <a:rPr lang="en-US" sz="2400" dirty="0"/>
              <a:t>Survey</a:t>
            </a:r>
          </a:p>
          <a:p>
            <a:pPr lvl="1"/>
            <a:r>
              <a:rPr lang="en-US" sz="2400" dirty="0"/>
              <a:t>Position</a:t>
            </a:r>
          </a:p>
        </p:txBody>
      </p:sp>
      <p:sp>
        <p:nvSpPr>
          <p:cNvPr id="4" name="Slide Number Placeholder 3">
            <a:extLst>
              <a:ext uri="{FF2B5EF4-FFF2-40B4-BE49-F238E27FC236}">
                <a16:creationId xmlns:a16="http://schemas.microsoft.com/office/drawing/2014/main" id="{1E7EE35C-04D1-2D41-99A0-B33A483CC285}"/>
              </a:ext>
            </a:extLst>
          </p:cNvPr>
          <p:cNvSpPr>
            <a:spLocks noGrp="1"/>
          </p:cNvSpPr>
          <p:nvPr>
            <p:ph type="sldNum" sz="quarter" idx="12"/>
          </p:nvPr>
        </p:nvSpPr>
        <p:spPr/>
        <p:txBody>
          <a:bodyPr/>
          <a:lstStyle/>
          <a:p>
            <a:fld id="{C95A45DB-84F7-5C40-9CBC-F6310A3A86F2}" type="slidenum">
              <a:rPr lang="en-US" smtClean="0"/>
              <a:t>28</a:t>
            </a:fld>
            <a:endParaRPr lang="en-US"/>
          </a:p>
        </p:txBody>
      </p:sp>
    </p:spTree>
    <p:extLst>
      <p:ext uri="{BB962C8B-B14F-4D97-AF65-F5344CB8AC3E}">
        <p14:creationId xmlns:p14="http://schemas.microsoft.com/office/powerpoint/2010/main" val="6758869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Read the Abstract (2/2)</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8776909" cy="4477605"/>
          </a:xfrm>
        </p:spPr>
        <p:txBody>
          <a:bodyPr>
            <a:normAutofit/>
          </a:bodyPr>
          <a:lstStyle/>
          <a:p>
            <a:r>
              <a:rPr lang="en-US" sz="2800" dirty="0"/>
              <a:t>What problem is being addressed?</a:t>
            </a:r>
          </a:p>
          <a:p>
            <a:r>
              <a:rPr lang="en-US" sz="2800" dirty="0"/>
              <a:t>Why does that problem matter?</a:t>
            </a:r>
          </a:p>
          <a:p>
            <a:r>
              <a:rPr lang="en-US" sz="2800" dirty="0"/>
              <a:t>Why is a new solution needed?</a:t>
            </a:r>
          </a:p>
          <a:p>
            <a:r>
              <a:rPr lang="en-US" sz="2800" dirty="0"/>
              <a:t>What is the key idea to the new solution?</a:t>
            </a:r>
          </a:p>
          <a:p>
            <a:r>
              <a:rPr lang="en-US" sz="2800" dirty="0"/>
              <a:t>What is the main limitation/drawback/constraint?</a:t>
            </a:r>
          </a:p>
          <a:p>
            <a:r>
              <a:rPr lang="en-US" sz="2800" dirty="0"/>
              <a:t>How well does it work?</a:t>
            </a:r>
          </a:p>
        </p:txBody>
      </p:sp>
      <p:sp>
        <p:nvSpPr>
          <p:cNvPr id="4" name="Slide Number Placeholder 3">
            <a:extLst>
              <a:ext uri="{FF2B5EF4-FFF2-40B4-BE49-F238E27FC236}">
                <a16:creationId xmlns:a16="http://schemas.microsoft.com/office/drawing/2014/main" id="{8F4C76D0-6EF5-0444-9AE6-8142ECCB5865}"/>
              </a:ext>
            </a:extLst>
          </p:cNvPr>
          <p:cNvSpPr>
            <a:spLocks noGrp="1"/>
          </p:cNvSpPr>
          <p:nvPr>
            <p:ph type="sldNum" sz="quarter" idx="12"/>
          </p:nvPr>
        </p:nvSpPr>
        <p:spPr/>
        <p:txBody>
          <a:bodyPr/>
          <a:lstStyle/>
          <a:p>
            <a:fld id="{C95A45DB-84F7-5C40-9CBC-F6310A3A86F2}" type="slidenum">
              <a:rPr lang="en-US" smtClean="0"/>
              <a:t>29</a:t>
            </a:fld>
            <a:endParaRPr lang="en-US"/>
          </a:p>
        </p:txBody>
      </p:sp>
    </p:spTree>
    <p:extLst>
      <p:ext uri="{BB962C8B-B14F-4D97-AF65-F5344CB8AC3E}">
        <p14:creationId xmlns:p14="http://schemas.microsoft.com/office/powerpoint/2010/main" val="34735512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B8FE91-29FF-8D40-B777-EF9C888A9AFC}"/>
              </a:ext>
            </a:extLst>
          </p:cNvPr>
          <p:cNvSpPr>
            <a:spLocks noGrp="1"/>
          </p:cNvSpPr>
          <p:nvPr>
            <p:ph type="title"/>
          </p:nvPr>
        </p:nvSpPr>
        <p:spPr>
          <a:xfrm>
            <a:off x="677334" y="609600"/>
            <a:ext cx="8923866" cy="1452920"/>
          </a:xfrm>
        </p:spPr>
        <p:txBody>
          <a:bodyPr>
            <a:normAutofit fontScale="90000"/>
          </a:bodyPr>
          <a:lstStyle/>
          <a:p>
            <a:r>
              <a:rPr lang="en-US" dirty="0"/>
              <a:t>Motivation</a:t>
            </a:r>
            <a:br>
              <a:rPr lang="en-US" dirty="0"/>
            </a:br>
            <a:r>
              <a:rPr lang="en-US" dirty="0"/>
              <a:t>(for Reading Research Papers in this Course)</a:t>
            </a:r>
          </a:p>
        </p:txBody>
      </p:sp>
      <p:sp>
        <p:nvSpPr>
          <p:cNvPr id="3" name="Content Placeholder 2">
            <a:extLst>
              <a:ext uri="{FF2B5EF4-FFF2-40B4-BE49-F238E27FC236}">
                <a16:creationId xmlns:a16="http://schemas.microsoft.com/office/drawing/2014/main" id="{8D8E92D0-02C9-F14B-8E0D-CB7E9890D798}"/>
              </a:ext>
            </a:extLst>
          </p:cNvPr>
          <p:cNvSpPr>
            <a:spLocks noGrp="1"/>
          </p:cNvSpPr>
          <p:nvPr>
            <p:ph idx="1"/>
          </p:nvPr>
        </p:nvSpPr>
        <p:spPr>
          <a:xfrm>
            <a:off x="677334" y="2062520"/>
            <a:ext cx="9423596" cy="4477605"/>
          </a:xfrm>
        </p:spPr>
        <p:txBody>
          <a:bodyPr>
            <a:normAutofit/>
          </a:bodyPr>
          <a:lstStyle/>
          <a:p>
            <a:r>
              <a:rPr lang="en-US" sz="3200" dirty="0"/>
              <a:t>Essential skill for researchers</a:t>
            </a:r>
          </a:p>
          <a:p>
            <a:r>
              <a:rPr lang="en-US" sz="3200" dirty="0"/>
              <a:t>Learn more efficiently and from primary sources</a:t>
            </a:r>
          </a:p>
          <a:p>
            <a:r>
              <a:rPr lang="en-US" sz="3200" dirty="0"/>
              <a:t>Access research not available in textbooks</a:t>
            </a:r>
          </a:p>
          <a:p>
            <a:r>
              <a:rPr lang="en-US" sz="3200" dirty="0"/>
              <a:t>Training for writing your own research papers</a:t>
            </a:r>
          </a:p>
          <a:p>
            <a:endParaRPr lang="en-US" sz="3200" dirty="0"/>
          </a:p>
        </p:txBody>
      </p:sp>
      <p:sp>
        <p:nvSpPr>
          <p:cNvPr id="4" name="Slide Number Placeholder 3">
            <a:extLst>
              <a:ext uri="{FF2B5EF4-FFF2-40B4-BE49-F238E27FC236}">
                <a16:creationId xmlns:a16="http://schemas.microsoft.com/office/drawing/2014/main" id="{FED0DB9A-964A-8345-8B5B-1C700EF3AC5F}"/>
              </a:ext>
            </a:extLst>
          </p:cNvPr>
          <p:cNvSpPr>
            <a:spLocks noGrp="1"/>
          </p:cNvSpPr>
          <p:nvPr>
            <p:ph type="sldNum" sz="quarter" idx="12"/>
          </p:nvPr>
        </p:nvSpPr>
        <p:spPr/>
        <p:txBody>
          <a:bodyPr/>
          <a:lstStyle/>
          <a:p>
            <a:fld id="{C95A45DB-84F7-5C40-9CBC-F6310A3A86F2}" type="slidenum">
              <a:rPr lang="en-US" smtClean="0"/>
              <a:t>3</a:t>
            </a:fld>
            <a:endParaRPr lang="en-US"/>
          </a:p>
        </p:txBody>
      </p:sp>
    </p:spTree>
    <p:extLst>
      <p:ext uri="{BB962C8B-B14F-4D97-AF65-F5344CB8AC3E}">
        <p14:creationId xmlns:p14="http://schemas.microsoft.com/office/powerpoint/2010/main" val="7737120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496E53-087D-C54E-BD04-FD50C9E575AF}"/>
              </a:ext>
            </a:extLst>
          </p:cNvPr>
          <p:cNvSpPr/>
          <p:nvPr/>
        </p:nvSpPr>
        <p:spPr>
          <a:xfrm>
            <a:off x="669472" y="1483197"/>
            <a:ext cx="10058400" cy="3539430"/>
          </a:xfrm>
          <a:prstGeom prst="rect">
            <a:avLst/>
          </a:prstGeom>
        </p:spPr>
        <p:txBody>
          <a:bodyPr wrap="square">
            <a:spAutoFit/>
          </a:bodyPr>
          <a:lstStyle/>
          <a:p>
            <a:pPr algn="just"/>
            <a:r>
              <a:rPr lang="en-US" sz="2800" b="1" dirty="0">
                <a:latin typeface="Times New Roman" panose="02020603050405020304" pitchFamily="18" charset="0"/>
                <a:cs typeface="Times New Roman" panose="02020603050405020304" pitchFamily="18" charset="0"/>
              </a:rPr>
              <a:t>Abstract.</a:t>
            </a:r>
          </a:p>
          <a:p>
            <a:pPr algn="just"/>
            <a:r>
              <a:rPr lang="en-US" sz="2800" dirty="0">
                <a:latin typeface="Times New Roman" panose="02020603050405020304" pitchFamily="18" charset="0"/>
                <a:cs typeface="Times New Roman" panose="02020603050405020304" pitchFamily="18" charset="0"/>
              </a:rPr>
              <a:t>We present an integral equation which generalizes a variety of known rendering algorithms. In the course of discussing a monte </a:t>
            </a:r>
            <a:r>
              <a:rPr lang="en-US" sz="2800" dirty="0" err="1">
                <a:latin typeface="Times New Roman" panose="02020603050405020304" pitchFamily="18" charset="0"/>
                <a:cs typeface="Times New Roman" panose="02020603050405020304" pitchFamily="18" charset="0"/>
              </a:rPr>
              <a:t>carlo</a:t>
            </a:r>
            <a:r>
              <a:rPr lang="en-US" sz="2800" dirty="0">
                <a:latin typeface="Times New Roman" panose="02020603050405020304" pitchFamily="18" charset="0"/>
                <a:cs typeface="Times New Roman" panose="02020603050405020304" pitchFamily="18" charset="0"/>
              </a:rPr>
              <a:t> solution we also present a new form of variance reduction, called Hierarchical sampling and give a number of elaborations shows that it may be an efficient new technique for a wide variety of monte </a:t>
            </a:r>
            <a:r>
              <a:rPr lang="en-US" sz="2800" dirty="0" err="1">
                <a:latin typeface="Times New Roman" panose="02020603050405020304" pitchFamily="18" charset="0"/>
                <a:cs typeface="Times New Roman" panose="02020603050405020304" pitchFamily="18" charset="0"/>
              </a:rPr>
              <a:t>carlo</a:t>
            </a:r>
            <a:r>
              <a:rPr lang="en-US" sz="2800" dirty="0">
                <a:latin typeface="Times New Roman" panose="02020603050405020304" pitchFamily="18" charset="0"/>
                <a:cs typeface="Times New Roman" panose="02020603050405020304" pitchFamily="18" charset="0"/>
              </a:rPr>
              <a:t> procedures. The resulting rendering algorithm extends the range of optical phenomena which can be effectively simulated.</a:t>
            </a:r>
          </a:p>
        </p:txBody>
      </p:sp>
      <p:sp>
        <p:nvSpPr>
          <p:cNvPr id="3" name="TextBox 2">
            <a:extLst>
              <a:ext uri="{FF2B5EF4-FFF2-40B4-BE49-F238E27FC236}">
                <a16:creationId xmlns:a16="http://schemas.microsoft.com/office/drawing/2014/main" id="{5B660348-6C67-2644-969A-42A304FC83E7}"/>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5" name="TextBox 4">
            <a:extLst>
              <a:ext uri="{FF2B5EF4-FFF2-40B4-BE49-F238E27FC236}">
                <a16:creationId xmlns:a16="http://schemas.microsoft.com/office/drawing/2014/main" id="{04D1193B-5949-634F-9EA3-BC2DECEA3487}"/>
              </a:ext>
            </a:extLst>
          </p:cNvPr>
          <p:cNvSpPr txBox="1"/>
          <p:nvPr/>
        </p:nvSpPr>
        <p:spPr>
          <a:xfrm>
            <a:off x="669472" y="652384"/>
            <a:ext cx="3996607"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The Rendering Equation</a:t>
            </a:r>
          </a:p>
        </p:txBody>
      </p:sp>
      <p:sp>
        <p:nvSpPr>
          <p:cNvPr id="4" name="Slide Number Placeholder 3">
            <a:extLst>
              <a:ext uri="{FF2B5EF4-FFF2-40B4-BE49-F238E27FC236}">
                <a16:creationId xmlns:a16="http://schemas.microsoft.com/office/drawing/2014/main" id="{5CE13D9F-4CF5-6740-9BF4-8C27DBCDE7B1}"/>
              </a:ext>
            </a:extLst>
          </p:cNvPr>
          <p:cNvSpPr>
            <a:spLocks noGrp="1"/>
          </p:cNvSpPr>
          <p:nvPr>
            <p:ph type="sldNum" sz="quarter" idx="12"/>
          </p:nvPr>
        </p:nvSpPr>
        <p:spPr/>
        <p:txBody>
          <a:bodyPr/>
          <a:lstStyle/>
          <a:p>
            <a:fld id="{C95A45DB-84F7-5C40-9CBC-F6310A3A86F2}" type="slidenum">
              <a:rPr lang="en-US" smtClean="0"/>
              <a:t>30</a:t>
            </a:fld>
            <a:endParaRPr lang="en-US"/>
          </a:p>
        </p:txBody>
      </p:sp>
    </p:spTree>
    <p:extLst>
      <p:ext uri="{BB962C8B-B14F-4D97-AF65-F5344CB8AC3E}">
        <p14:creationId xmlns:p14="http://schemas.microsoft.com/office/powerpoint/2010/main" val="36038840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9496E53-087D-C54E-BD04-FD50C9E575AF}"/>
              </a:ext>
            </a:extLst>
          </p:cNvPr>
          <p:cNvSpPr/>
          <p:nvPr/>
        </p:nvSpPr>
        <p:spPr>
          <a:xfrm>
            <a:off x="669472" y="1483197"/>
            <a:ext cx="10058400" cy="3539430"/>
          </a:xfrm>
          <a:prstGeom prst="rect">
            <a:avLst/>
          </a:prstGeom>
        </p:spPr>
        <p:txBody>
          <a:bodyPr wrap="square">
            <a:spAutoFit/>
          </a:bodyPr>
          <a:lstStyle/>
          <a:p>
            <a:pPr algn="just"/>
            <a:r>
              <a:rPr lang="en-US" sz="2800" b="1" dirty="0">
                <a:solidFill>
                  <a:schemeClr val="bg1">
                    <a:lumMod val="65000"/>
                  </a:schemeClr>
                </a:solidFill>
                <a:latin typeface="Times New Roman" panose="02020603050405020304" pitchFamily="18" charset="0"/>
                <a:cs typeface="Times New Roman" panose="02020603050405020304" pitchFamily="18" charset="0"/>
              </a:rPr>
              <a:t>Abstract.</a:t>
            </a:r>
          </a:p>
          <a:p>
            <a:pPr algn="just"/>
            <a:r>
              <a:rPr lang="en-US" sz="2800" dirty="0">
                <a:solidFill>
                  <a:schemeClr val="bg1">
                    <a:lumMod val="65000"/>
                  </a:schemeClr>
                </a:solidFill>
                <a:latin typeface="Times New Roman" panose="02020603050405020304" pitchFamily="18" charset="0"/>
                <a:cs typeface="Times New Roman" panose="02020603050405020304" pitchFamily="18" charset="0"/>
              </a:rPr>
              <a:t>We present an </a:t>
            </a:r>
            <a:r>
              <a:rPr lang="en-US" sz="2800" dirty="0">
                <a:solidFill>
                  <a:schemeClr val="accent1"/>
                </a:solidFill>
                <a:latin typeface="Times New Roman" panose="02020603050405020304" pitchFamily="18" charset="0"/>
                <a:cs typeface="Times New Roman" panose="02020603050405020304" pitchFamily="18" charset="0"/>
              </a:rPr>
              <a:t>integral equation </a:t>
            </a:r>
            <a:r>
              <a:rPr lang="en-US" sz="2800" dirty="0">
                <a:latin typeface="Times New Roman" panose="02020603050405020304" pitchFamily="18" charset="0"/>
                <a:cs typeface="Times New Roman" panose="02020603050405020304" pitchFamily="18" charset="0"/>
              </a:rPr>
              <a:t>which </a:t>
            </a:r>
            <a:r>
              <a:rPr lang="en-US" sz="2800" dirty="0">
                <a:solidFill>
                  <a:schemeClr val="accent2"/>
                </a:solidFill>
                <a:latin typeface="Times New Roman" panose="02020603050405020304" pitchFamily="18" charset="0"/>
                <a:cs typeface="Times New Roman" panose="02020603050405020304" pitchFamily="18" charset="0"/>
              </a:rPr>
              <a:t>generalizes</a:t>
            </a:r>
            <a:r>
              <a:rPr lang="en-US" sz="2800" dirty="0">
                <a:latin typeface="Times New Roman" panose="02020603050405020304" pitchFamily="18" charset="0"/>
                <a:cs typeface="Times New Roman" panose="02020603050405020304" pitchFamily="18" charset="0"/>
              </a:rPr>
              <a:t> a variety of known rendering</a:t>
            </a:r>
            <a:r>
              <a:rPr lang="en-US" sz="2800" dirty="0">
                <a:solidFill>
                  <a:schemeClr val="bg1">
                    <a:lumMod val="50000"/>
                  </a:schemeClr>
                </a:solidFill>
                <a:latin typeface="Times New Roman" panose="02020603050405020304" pitchFamily="18" charset="0"/>
                <a:cs typeface="Times New Roman" panose="02020603050405020304" pitchFamily="18" charset="0"/>
              </a:rPr>
              <a:t> </a:t>
            </a:r>
            <a:r>
              <a:rPr lang="en-US" sz="2800" dirty="0">
                <a:solidFill>
                  <a:schemeClr val="bg1">
                    <a:lumMod val="65000"/>
                  </a:schemeClr>
                </a:solidFill>
                <a:latin typeface="Times New Roman" panose="02020603050405020304" pitchFamily="18" charset="0"/>
                <a:cs typeface="Times New Roman" panose="02020603050405020304" pitchFamily="18" charset="0"/>
              </a:rPr>
              <a:t>algorithms. In the course of discussing a monte </a:t>
            </a:r>
            <a:r>
              <a:rPr lang="en-US" sz="2800" dirty="0" err="1">
                <a:solidFill>
                  <a:schemeClr val="bg1">
                    <a:lumMod val="65000"/>
                  </a:schemeClr>
                </a:solidFill>
                <a:latin typeface="Times New Roman" panose="02020603050405020304" pitchFamily="18" charset="0"/>
                <a:cs typeface="Times New Roman" panose="02020603050405020304" pitchFamily="18" charset="0"/>
              </a:rPr>
              <a:t>carlo</a:t>
            </a:r>
            <a:r>
              <a:rPr lang="en-US" sz="2800" dirty="0">
                <a:solidFill>
                  <a:schemeClr val="bg1">
                    <a:lumMod val="65000"/>
                  </a:schemeClr>
                </a:solidFill>
                <a:latin typeface="Times New Roman" panose="02020603050405020304" pitchFamily="18" charset="0"/>
                <a:cs typeface="Times New Roman" panose="02020603050405020304" pitchFamily="18" charset="0"/>
              </a:rPr>
              <a:t> solution we also present a </a:t>
            </a:r>
            <a:r>
              <a:rPr lang="en-US" sz="2800" dirty="0">
                <a:latin typeface="Times New Roman" panose="02020603050405020304" pitchFamily="18" charset="0"/>
                <a:cs typeface="Times New Roman" panose="02020603050405020304" pitchFamily="18" charset="0"/>
              </a:rPr>
              <a:t>new form of variance reduction</a:t>
            </a:r>
            <a:r>
              <a:rPr lang="en-US" sz="2800" dirty="0">
                <a:solidFill>
                  <a:schemeClr val="bg1">
                    <a:lumMod val="50000"/>
                  </a:schemeClr>
                </a:solidFill>
                <a:latin typeface="Times New Roman" panose="02020603050405020304" pitchFamily="18" charset="0"/>
                <a:cs typeface="Times New Roman" panose="02020603050405020304" pitchFamily="18" charset="0"/>
              </a:rPr>
              <a:t>, </a:t>
            </a:r>
            <a:r>
              <a:rPr lang="en-US" sz="2800" dirty="0">
                <a:solidFill>
                  <a:schemeClr val="bg1">
                    <a:lumMod val="65000"/>
                  </a:schemeClr>
                </a:solidFill>
                <a:latin typeface="Times New Roman" panose="02020603050405020304" pitchFamily="18" charset="0"/>
                <a:cs typeface="Times New Roman" panose="02020603050405020304" pitchFamily="18" charset="0"/>
              </a:rPr>
              <a:t>called Hierarchical sampling and give a number of elaborations shows that it may be an efficient new technique for a wide variety of monte </a:t>
            </a:r>
            <a:r>
              <a:rPr lang="en-US" sz="2800" dirty="0" err="1">
                <a:solidFill>
                  <a:schemeClr val="bg1">
                    <a:lumMod val="65000"/>
                  </a:schemeClr>
                </a:solidFill>
                <a:latin typeface="Times New Roman" panose="02020603050405020304" pitchFamily="18" charset="0"/>
                <a:cs typeface="Times New Roman" panose="02020603050405020304" pitchFamily="18" charset="0"/>
              </a:rPr>
              <a:t>carlo</a:t>
            </a:r>
            <a:r>
              <a:rPr lang="en-US" sz="2800" dirty="0">
                <a:solidFill>
                  <a:schemeClr val="bg1">
                    <a:lumMod val="65000"/>
                  </a:schemeClr>
                </a:solidFill>
                <a:latin typeface="Times New Roman" panose="02020603050405020304" pitchFamily="18" charset="0"/>
                <a:cs typeface="Times New Roman" panose="02020603050405020304" pitchFamily="18" charset="0"/>
              </a:rPr>
              <a:t> procedures. The </a:t>
            </a:r>
            <a:r>
              <a:rPr lang="en-US" sz="2800" dirty="0">
                <a:latin typeface="Times New Roman" panose="02020603050405020304" pitchFamily="18" charset="0"/>
                <a:cs typeface="Times New Roman" panose="02020603050405020304" pitchFamily="18" charset="0"/>
              </a:rPr>
              <a:t>resulting rendering algorithm </a:t>
            </a:r>
            <a:r>
              <a:rPr lang="en-US" sz="2800" dirty="0">
                <a:solidFill>
                  <a:schemeClr val="bg1">
                    <a:lumMod val="65000"/>
                  </a:schemeClr>
                </a:solidFill>
                <a:latin typeface="Times New Roman" panose="02020603050405020304" pitchFamily="18" charset="0"/>
                <a:cs typeface="Times New Roman" panose="02020603050405020304" pitchFamily="18" charset="0"/>
              </a:rPr>
              <a:t>extends the </a:t>
            </a:r>
            <a:r>
              <a:rPr lang="en-US" sz="2800" dirty="0">
                <a:solidFill>
                  <a:schemeClr val="accent2"/>
                </a:solidFill>
                <a:latin typeface="Times New Roman" panose="02020603050405020304" pitchFamily="18" charset="0"/>
                <a:cs typeface="Times New Roman" panose="02020603050405020304" pitchFamily="18" charset="0"/>
              </a:rPr>
              <a:t>range of optical phenomena </a:t>
            </a:r>
            <a:r>
              <a:rPr lang="en-US" sz="2800" dirty="0">
                <a:solidFill>
                  <a:schemeClr val="bg1">
                    <a:lumMod val="65000"/>
                  </a:schemeClr>
                </a:solidFill>
                <a:latin typeface="Times New Roman" panose="02020603050405020304" pitchFamily="18" charset="0"/>
                <a:cs typeface="Times New Roman" panose="02020603050405020304" pitchFamily="18" charset="0"/>
              </a:rPr>
              <a:t>which can be effectively simulated.</a:t>
            </a:r>
          </a:p>
        </p:txBody>
      </p:sp>
      <p:sp>
        <p:nvSpPr>
          <p:cNvPr id="3" name="TextBox 2">
            <a:extLst>
              <a:ext uri="{FF2B5EF4-FFF2-40B4-BE49-F238E27FC236}">
                <a16:creationId xmlns:a16="http://schemas.microsoft.com/office/drawing/2014/main" id="{5B660348-6C67-2644-969A-42A304FC83E7}"/>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4" name="TextBox 3">
            <a:extLst>
              <a:ext uri="{FF2B5EF4-FFF2-40B4-BE49-F238E27FC236}">
                <a16:creationId xmlns:a16="http://schemas.microsoft.com/office/drawing/2014/main" id="{A86FD30F-5110-0D48-AD99-84C87177D754}"/>
              </a:ext>
            </a:extLst>
          </p:cNvPr>
          <p:cNvSpPr txBox="1"/>
          <p:nvPr/>
        </p:nvSpPr>
        <p:spPr>
          <a:xfrm>
            <a:off x="9141580" y="735980"/>
            <a:ext cx="1879041" cy="461665"/>
          </a:xfrm>
          <a:prstGeom prst="rect">
            <a:avLst/>
          </a:prstGeom>
          <a:noFill/>
        </p:spPr>
        <p:txBody>
          <a:bodyPr wrap="none" rtlCol="0">
            <a:spAutoFit/>
          </a:bodyPr>
          <a:lstStyle/>
          <a:p>
            <a:r>
              <a:rPr lang="en-US" sz="2400" dirty="0"/>
              <a:t>Deliverables</a:t>
            </a:r>
          </a:p>
        </p:txBody>
      </p:sp>
      <p:cxnSp>
        <p:nvCxnSpPr>
          <p:cNvPr id="6" name="Straight Connector 5">
            <a:extLst>
              <a:ext uri="{FF2B5EF4-FFF2-40B4-BE49-F238E27FC236}">
                <a16:creationId xmlns:a16="http://schemas.microsoft.com/office/drawing/2014/main" id="{7D7E16A3-AEED-1549-B1F8-6825B3455EC2}"/>
              </a:ext>
            </a:extLst>
          </p:cNvPr>
          <p:cNvCxnSpPr>
            <a:cxnSpLocks/>
          </p:cNvCxnSpPr>
          <p:nvPr/>
        </p:nvCxnSpPr>
        <p:spPr>
          <a:xfrm flipH="1">
            <a:off x="8605345" y="1197645"/>
            <a:ext cx="2122526" cy="7872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6BA6636-F205-DE41-A664-8BE4407D5B5B}"/>
              </a:ext>
            </a:extLst>
          </p:cNvPr>
          <p:cNvCxnSpPr>
            <a:cxnSpLocks/>
          </p:cNvCxnSpPr>
          <p:nvPr/>
        </p:nvCxnSpPr>
        <p:spPr>
          <a:xfrm flipH="1">
            <a:off x="9422590" y="1197645"/>
            <a:ext cx="1305281" cy="167937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296AA2C9-5D79-3545-93DC-134B2BE6DA02}"/>
              </a:ext>
            </a:extLst>
          </p:cNvPr>
          <p:cNvCxnSpPr>
            <a:cxnSpLocks/>
          </p:cNvCxnSpPr>
          <p:nvPr/>
        </p:nvCxnSpPr>
        <p:spPr>
          <a:xfrm flipH="1">
            <a:off x="9422590" y="1197645"/>
            <a:ext cx="1305281" cy="30187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13F22E58-FF79-ED44-9D32-7A3A0622AB12}"/>
              </a:ext>
            </a:extLst>
          </p:cNvPr>
          <p:cNvSpPr txBox="1"/>
          <p:nvPr/>
        </p:nvSpPr>
        <p:spPr>
          <a:xfrm>
            <a:off x="1778058" y="6057781"/>
            <a:ext cx="1935145" cy="461665"/>
          </a:xfrm>
          <a:prstGeom prst="rect">
            <a:avLst/>
          </a:prstGeom>
          <a:noFill/>
        </p:spPr>
        <p:txBody>
          <a:bodyPr wrap="none" rtlCol="0">
            <a:spAutoFit/>
          </a:bodyPr>
          <a:lstStyle/>
          <a:p>
            <a:r>
              <a:rPr lang="en-US" sz="2400" dirty="0">
                <a:solidFill>
                  <a:schemeClr val="accent2"/>
                </a:solidFill>
              </a:rPr>
              <a:t>The problem</a:t>
            </a:r>
          </a:p>
        </p:txBody>
      </p:sp>
      <p:cxnSp>
        <p:nvCxnSpPr>
          <p:cNvPr id="24" name="Straight Connector 23">
            <a:extLst>
              <a:ext uri="{FF2B5EF4-FFF2-40B4-BE49-F238E27FC236}">
                <a16:creationId xmlns:a16="http://schemas.microsoft.com/office/drawing/2014/main" id="{484D0DF4-0F28-3243-A75B-08A1437D9CE9}"/>
              </a:ext>
            </a:extLst>
          </p:cNvPr>
          <p:cNvCxnSpPr>
            <a:cxnSpLocks/>
          </p:cNvCxnSpPr>
          <p:nvPr/>
        </p:nvCxnSpPr>
        <p:spPr>
          <a:xfrm flipH="1">
            <a:off x="2738417" y="5022627"/>
            <a:ext cx="205505" cy="1035154"/>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BBE91C5B-DF6D-644A-BB67-453E7AE2CA70}"/>
              </a:ext>
            </a:extLst>
          </p:cNvPr>
          <p:cNvCxnSpPr>
            <a:cxnSpLocks/>
            <a:endCxn id="23" idx="0"/>
          </p:cNvCxnSpPr>
          <p:nvPr/>
        </p:nvCxnSpPr>
        <p:spPr>
          <a:xfrm flipH="1">
            <a:off x="2745631" y="2386361"/>
            <a:ext cx="4391155" cy="367142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4CEBEEC9-F8BE-494C-BC96-A55B8A59D412}"/>
              </a:ext>
            </a:extLst>
          </p:cNvPr>
          <p:cNvSpPr txBox="1"/>
          <p:nvPr/>
        </p:nvSpPr>
        <p:spPr>
          <a:xfrm>
            <a:off x="669472" y="652384"/>
            <a:ext cx="3996607" cy="523220"/>
          </a:xfrm>
          <a:prstGeom prst="rect">
            <a:avLst/>
          </a:prstGeom>
          <a:noFill/>
        </p:spPr>
        <p:txBody>
          <a:bodyPr wrap="none" rtlCol="0">
            <a:spAutoFit/>
          </a:bodyPr>
          <a:lstStyle/>
          <a:p>
            <a:r>
              <a:rPr lang="en-US" sz="2800" b="1" dirty="0">
                <a:solidFill>
                  <a:schemeClr val="accent1"/>
                </a:solidFill>
                <a:latin typeface="Times New Roman" panose="02020603050405020304" pitchFamily="18" charset="0"/>
                <a:cs typeface="Times New Roman" panose="02020603050405020304" pitchFamily="18" charset="0"/>
              </a:rPr>
              <a:t>The Rendering Equation</a:t>
            </a:r>
          </a:p>
        </p:txBody>
      </p:sp>
      <p:sp>
        <p:nvSpPr>
          <p:cNvPr id="30" name="TextBox 29">
            <a:extLst>
              <a:ext uri="{FF2B5EF4-FFF2-40B4-BE49-F238E27FC236}">
                <a16:creationId xmlns:a16="http://schemas.microsoft.com/office/drawing/2014/main" id="{C2212C63-D12C-2C46-9DD5-BB4C68120CE0}"/>
              </a:ext>
            </a:extLst>
          </p:cNvPr>
          <p:cNvSpPr txBox="1"/>
          <p:nvPr/>
        </p:nvSpPr>
        <p:spPr>
          <a:xfrm>
            <a:off x="3689569" y="1230323"/>
            <a:ext cx="1356462" cy="461665"/>
          </a:xfrm>
          <a:prstGeom prst="rect">
            <a:avLst/>
          </a:prstGeom>
          <a:noFill/>
        </p:spPr>
        <p:txBody>
          <a:bodyPr wrap="none" rtlCol="0">
            <a:spAutoFit/>
          </a:bodyPr>
          <a:lstStyle/>
          <a:p>
            <a:r>
              <a:rPr lang="en-US" sz="2400" dirty="0">
                <a:solidFill>
                  <a:schemeClr val="accent1"/>
                </a:solidFill>
              </a:rPr>
              <a:t>Key idea</a:t>
            </a:r>
          </a:p>
        </p:txBody>
      </p:sp>
      <p:cxnSp>
        <p:nvCxnSpPr>
          <p:cNvPr id="31" name="Straight Connector 30">
            <a:extLst>
              <a:ext uri="{FF2B5EF4-FFF2-40B4-BE49-F238E27FC236}">
                <a16:creationId xmlns:a16="http://schemas.microsoft.com/office/drawing/2014/main" id="{69623199-A47E-844A-8DFC-C76FC5CD024C}"/>
              </a:ext>
            </a:extLst>
          </p:cNvPr>
          <p:cNvCxnSpPr>
            <a:cxnSpLocks/>
          </p:cNvCxnSpPr>
          <p:nvPr/>
        </p:nvCxnSpPr>
        <p:spPr>
          <a:xfrm>
            <a:off x="4367800" y="1691988"/>
            <a:ext cx="1007765" cy="41687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8096208E-A82F-7E48-A0A2-4281E9422DB4}"/>
              </a:ext>
            </a:extLst>
          </p:cNvPr>
          <p:cNvCxnSpPr>
            <a:cxnSpLocks/>
          </p:cNvCxnSpPr>
          <p:nvPr/>
        </p:nvCxnSpPr>
        <p:spPr>
          <a:xfrm>
            <a:off x="2980082" y="1066327"/>
            <a:ext cx="709486" cy="41687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15E7B5D2-E2DC-4745-8849-99159243931E}"/>
              </a:ext>
            </a:extLst>
          </p:cNvPr>
          <p:cNvSpPr>
            <a:spLocks noGrp="1"/>
          </p:cNvSpPr>
          <p:nvPr>
            <p:ph type="sldNum" sz="quarter" idx="12"/>
          </p:nvPr>
        </p:nvSpPr>
        <p:spPr/>
        <p:txBody>
          <a:bodyPr/>
          <a:lstStyle/>
          <a:p>
            <a:fld id="{C95A45DB-84F7-5C40-9CBC-F6310A3A86F2}" type="slidenum">
              <a:rPr lang="en-US" smtClean="0"/>
              <a:t>31</a:t>
            </a:fld>
            <a:endParaRPr lang="en-US"/>
          </a:p>
        </p:txBody>
      </p:sp>
    </p:spTree>
    <p:extLst>
      <p:ext uri="{BB962C8B-B14F-4D97-AF65-F5344CB8AC3E}">
        <p14:creationId xmlns:p14="http://schemas.microsoft.com/office/powerpoint/2010/main" val="10146579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4674A-01DE-984E-A9E9-5B37E4099023}"/>
              </a:ext>
            </a:extLst>
          </p:cNvPr>
          <p:cNvSpPr>
            <a:spLocks noGrp="1"/>
          </p:cNvSpPr>
          <p:nvPr>
            <p:ph type="title"/>
          </p:nvPr>
        </p:nvSpPr>
        <p:spPr/>
        <p:txBody>
          <a:bodyPr>
            <a:normAutofit fontScale="90000"/>
          </a:bodyPr>
          <a:lstStyle/>
          <a:p>
            <a:r>
              <a:rPr lang="en-US" dirty="0"/>
              <a:t>Look for Contributions in the Introduction</a:t>
            </a:r>
          </a:p>
        </p:txBody>
      </p:sp>
      <p:sp>
        <p:nvSpPr>
          <p:cNvPr id="3" name="Content Placeholder 2">
            <a:extLst>
              <a:ext uri="{FF2B5EF4-FFF2-40B4-BE49-F238E27FC236}">
                <a16:creationId xmlns:a16="http://schemas.microsoft.com/office/drawing/2014/main" id="{4B6ECEB5-2364-4F44-8C84-9CFFF0C4054D}"/>
              </a:ext>
            </a:extLst>
          </p:cNvPr>
          <p:cNvSpPr>
            <a:spLocks noGrp="1"/>
          </p:cNvSpPr>
          <p:nvPr>
            <p:ph idx="1"/>
          </p:nvPr>
        </p:nvSpPr>
        <p:spPr/>
        <p:txBody>
          <a:bodyPr/>
          <a:lstStyle/>
          <a:p>
            <a:pPr marL="0" indent="0">
              <a:buNone/>
            </a:pPr>
            <a:r>
              <a:rPr lang="en-US" dirty="0"/>
              <a:t>Skip to the end of the introduction, where there is usually an explicit description of the contributions. </a:t>
            </a:r>
          </a:p>
          <a:p>
            <a:pPr marL="0" indent="0">
              <a:buNone/>
            </a:pPr>
            <a:endParaRPr lang="en-US" dirty="0"/>
          </a:p>
          <a:p>
            <a:pPr marL="0" indent="0">
              <a:buNone/>
            </a:pPr>
            <a:r>
              <a:rPr lang="en-US" dirty="0"/>
              <a:t>Skim for any term of art definitions in italics or bold—those must be </a:t>
            </a:r>
            <a:r>
              <a:rPr lang="en-US"/>
              <a:t>important concepts.</a:t>
            </a:r>
            <a:endParaRPr lang="en-US" dirty="0"/>
          </a:p>
        </p:txBody>
      </p:sp>
      <p:sp>
        <p:nvSpPr>
          <p:cNvPr id="4" name="Slide Number Placeholder 3">
            <a:extLst>
              <a:ext uri="{FF2B5EF4-FFF2-40B4-BE49-F238E27FC236}">
                <a16:creationId xmlns:a16="http://schemas.microsoft.com/office/drawing/2014/main" id="{9D2E1A67-586F-9346-82A2-76A4563E2534}"/>
              </a:ext>
            </a:extLst>
          </p:cNvPr>
          <p:cNvSpPr>
            <a:spLocks noGrp="1"/>
          </p:cNvSpPr>
          <p:nvPr>
            <p:ph type="sldNum" sz="quarter" idx="12"/>
          </p:nvPr>
        </p:nvSpPr>
        <p:spPr/>
        <p:txBody>
          <a:bodyPr/>
          <a:lstStyle/>
          <a:p>
            <a:fld id="{C95A45DB-84F7-5C40-9CBC-F6310A3A86F2}" type="slidenum">
              <a:rPr lang="en-US" smtClean="0"/>
              <a:t>32</a:t>
            </a:fld>
            <a:endParaRPr lang="en-US"/>
          </a:p>
        </p:txBody>
      </p:sp>
    </p:spTree>
    <p:extLst>
      <p:ext uri="{BB962C8B-B14F-4D97-AF65-F5344CB8AC3E}">
        <p14:creationId xmlns:p14="http://schemas.microsoft.com/office/powerpoint/2010/main" val="91888415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6" name="Picture 5">
            <a:extLst>
              <a:ext uri="{FF2B5EF4-FFF2-40B4-BE49-F238E27FC236}">
                <a16:creationId xmlns:a16="http://schemas.microsoft.com/office/drawing/2014/main" id="{675CB549-3754-CC43-9C45-577FDF427CC3}"/>
              </a:ext>
            </a:extLst>
          </p:cNvPr>
          <p:cNvPicPr>
            <a:picLocks noChangeAspect="1"/>
          </p:cNvPicPr>
          <p:nvPr/>
        </p:nvPicPr>
        <p:blipFill>
          <a:blip r:embed="rId3"/>
          <a:stretch>
            <a:fillRect/>
          </a:stretch>
        </p:blipFill>
        <p:spPr>
          <a:xfrm>
            <a:off x="654956" y="1805698"/>
            <a:ext cx="9765710" cy="1121737"/>
          </a:xfrm>
          <a:prstGeom prst="rect">
            <a:avLst/>
          </a:prstGeom>
        </p:spPr>
      </p:pic>
      <p:pic>
        <p:nvPicPr>
          <p:cNvPr id="8" name="Picture 7">
            <a:extLst>
              <a:ext uri="{FF2B5EF4-FFF2-40B4-BE49-F238E27FC236}">
                <a16:creationId xmlns:a16="http://schemas.microsoft.com/office/drawing/2014/main" id="{38BFFC9E-EE48-5A46-BF1F-46487765ED34}"/>
              </a:ext>
            </a:extLst>
          </p:cNvPr>
          <p:cNvPicPr>
            <a:picLocks noChangeAspect="1"/>
          </p:cNvPicPr>
          <p:nvPr/>
        </p:nvPicPr>
        <p:blipFill>
          <a:blip r:embed="rId4"/>
          <a:stretch>
            <a:fillRect/>
          </a:stretch>
        </p:blipFill>
        <p:spPr>
          <a:xfrm>
            <a:off x="654956" y="3634204"/>
            <a:ext cx="9875683" cy="1231711"/>
          </a:xfrm>
          <a:prstGeom prst="rect">
            <a:avLst/>
          </a:prstGeom>
        </p:spPr>
      </p:pic>
      <p:sp>
        <p:nvSpPr>
          <p:cNvPr id="3" name="TextBox 2">
            <a:extLst>
              <a:ext uri="{FF2B5EF4-FFF2-40B4-BE49-F238E27FC236}">
                <a16:creationId xmlns:a16="http://schemas.microsoft.com/office/drawing/2014/main" id="{115CB3F9-8A50-DD49-911F-BE6ECCCA660B}"/>
              </a:ext>
            </a:extLst>
          </p:cNvPr>
          <p:cNvSpPr txBox="1"/>
          <p:nvPr/>
        </p:nvSpPr>
        <p:spPr>
          <a:xfrm>
            <a:off x="654956" y="990648"/>
            <a:ext cx="2061013"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(Introduction)</a:t>
            </a:r>
          </a:p>
        </p:txBody>
      </p:sp>
      <p:sp>
        <p:nvSpPr>
          <p:cNvPr id="7" name="TextBox 6">
            <a:extLst>
              <a:ext uri="{FF2B5EF4-FFF2-40B4-BE49-F238E27FC236}">
                <a16:creationId xmlns:a16="http://schemas.microsoft.com/office/drawing/2014/main" id="{9F134A8B-5838-2241-B286-4E1C84D2F7B8}"/>
              </a:ext>
            </a:extLst>
          </p:cNvPr>
          <p:cNvSpPr txBox="1"/>
          <p:nvPr/>
        </p:nvSpPr>
        <p:spPr>
          <a:xfrm>
            <a:off x="785587" y="3003711"/>
            <a:ext cx="492443" cy="461665"/>
          </a:xfrm>
          <a:prstGeom prst="rect">
            <a:avLst/>
          </a:prstGeom>
          <a:noFill/>
        </p:spPr>
        <p:txBody>
          <a:bodyPr wrap="none" rtlCol="0">
            <a:spAutoFit/>
          </a:bodyPr>
          <a:lstStyle/>
          <a:p>
            <a:r>
              <a:rPr lang="en-US" sz="2400" b="1" dirty="0">
                <a:latin typeface="Times New Roman" panose="02020603050405020304" pitchFamily="18" charset="0"/>
                <a:cs typeface="Times New Roman" panose="02020603050405020304" pitchFamily="18" charset="0"/>
              </a:rPr>
              <a:t>…</a:t>
            </a:r>
          </a:p>
        </p:txBody>
      </p:sp>
      <p:sp>
        <p:nvSpPr>
          <p:cNvPr id="9" name="Rectangle 8">
            <a:extLst>
              <a:ext uri="{FF2B5EF4-FFF2-40B4-BE49-F238E27FC236}">
                <a16:creationId xmlns:a16="http://schemas.microsoft.com/office/drawing/2014/main" id="{78B6D755-8911-F540-AB04-E5C42C85571D}"/>
              </a:ext>
            </a:extLst>
          </p:cNvPr>
          <p:cNvSpPr/>
          <p:nvPr/>
        </p:nvSpPr>
        <p:spPr>
          <a:xfrm>
            <a:off x="3815871" y="2178788"/>
            <a:ext cx="2078744" cy="352142"/>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8A88F7A-680C-B94A-BC2A-D5E2424F081D}"/>
              </a:ext>
            </a:extLst>
          </p:cNvPr>
          <p:cNvSpPr/>
          <p:nvPr/>
        </p:nvSpPr>
        <p:spPr>
          <a:xfrm>
            <a:off x="7168671" y="2530930"/>
            <a:ext cx="2220258" cy="396505"/>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F906CEC-46AD-B242-B9B4-544A205113EB}"/>
              </a:ext>
            </a:extLst>
          </p:cNvPr>
          <p:cNvSpPr/>
          <p:nvPr/>
        </p:nvSpPr>
        <p:spPr>
          <a:xfrm>
            <a:off x="4224547" y="4092974"/>
            <a:ext cx="6196119" cy="348397"/>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61DD6D9B-AC1A-B24E-9D97-6FB2A14A8039}"/>
              </a:ext>
            </a:extLst>
          </p:cNvPr>
          <p:cNvSpPr>
            <a:spLocks noGrp="1"/>
          </p:cNvSpPr>
          <p:nvPr>
            <p:ph type="sldNum" sz="quarter" idx="12"/>
          </p:nvPr>
        </p:nvSpPr>
        <p:spPr/>
        <p:txBody>
          <a:bodyPr/>
          <a:lstStyle/>
          <a:p>
            <a:fld id="{C95A45DB-84F7-5C40-9CBC-F6310A3A86F2}" type="slidenum">
              <a:rPr lang="en-US" smtClean="0"/>
              <a:t>33</a:t>
            </a:fld>
            <a:endParaRPr lang="en-US"/>
          </a:p>
        </p:txBody>
      </p:sp>
    </p:spTree>
    <p:extLst>
      <p:ext uri="{BB962C8B-B14F-4D97-AF65-F5344CB8AC3E}">
        <p14:creationId xmlns:p14="http://schemas.microsoft.com/office/powerpoint/2010/main" val="136619275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85A152B9-E72F-9D4E-976C-061878BFFB93}"/>
              </a:ext>
            </a:extLst>
          </p:cNvPr>
          <p:cNvPicPr>
            <a:picLocks noChangeAspect="1"/>
          </p:cNvPicPr>
          <p:nvPr/>
        </p:nvPicPr>
        <p:blipFill>
          <a:blip r:embed="rId3"/>
          <a:stretch>
            <a:fillRect/>
          </a:stretch>
        </p:blipFill>
        <p:spPr>
          <a:xfrm>
            <a:off x="1595647" y="724089"/>
            <a:ext cx="7793282" cy="5132580"/>
          </a:xfrm>
          <a:prstGeom prst="rect">
            <a:avLst/>
          </a:prstGeom>
        </p:spPr>
      </p:pic>
      <p:sp>
        <p:nvSpPr>
          <p:cNvPr id="9" name="Rectangle 8">
            <a:extLst>
              <a:ext uri="{FF2B5EF4-FFF2-40B4-BE49-F238E27FC236}">
                <a16:creationId xmlns:a16="http://schemas.microsoft.com/office/drawing/2014/main" id="{837AB43B-98E1-DC46-9760-ADD3719B218F}"/>
              </a:ext>
            </a:extLst>
          </p:cNvPr>
          <p:cNvSpPr/>
          <p:nvPr/>
        </p:nvSpPr>
        <p:spPr>
          <a:xfrm>
            <a:off x="1595647" y="4914900"/>
            <a:ext cx="7793282" cy="941769"/>
          </a:xfrm>
          <a:prstGeom prst="rect">
            <a:avLst/>
          </a:prstGeom>
          <a:solidFill>
            <a:schemeClr val="accent1">
              <a:alpha val="39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8FDD3657-73A6-F94F-AB83-A962446ADE26}"/>
              </a:ext>
            </a:extLst>
          </p:cNvPr>
          <p:cNvSpPr/>
          <p:nvPr/>
        </p:nvSpPr>
        <p:spPr>
          <a:xfrm>
            <a:off x="1595647" y="1050473"/>
            <a:ext cx="7668096" cy="598714"/>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95EE99A-9382-4245-BFBD-2E6DADF74CF3}"/>
              </a:ext>
            </a:extLst>
          </p:cNvPr>
          <p:cNvSpPr/>
          <p:nvPr/>
        </p:nvSpPr>
        <p:spPr>
          <a:xfrm>
            <a:off x="1595647" y="2383972"/>
            <a:ext cx="7091153" cy="375557"/>
          </a:xfrm>
          <a:prstGeom prst="rect">
            <a:avLst/>
          </a:prstGeom>
          <a:solidFill>
            <a:schemeClr val="accent4">
              <a:alpha val="39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F9F3D82F-3290-B44B-9ED7-6CD734E86AF6}"/>
              </a:ext>
            </a:extLst>
          </p:cNvPr>
          <p:cNvSpPr>
            <a:spLocks noGrp="1"/>
          </p:cNvSpPr>
          <p:nvPr>
            <p:ph type="sldNum" sz="quarter" idx="12"/>
          </p:nvPr>
        </p:nvSpPr>
        <p:spPr/>
        <p:txBody>
          <a:bodyPr/>
          <a:lstStyle/>
          <a:p>
            <a:fld id="{C95A45DB-84F7-5C40-9CBC-F6310A3A86F2}" type="slidenum">
              <a:rPr lang="en-US" smtClean="0"/>
              <a:t>34</a:t>
            </a:fld>
            <a:endParaRPr lang="en-US"/>
          </a:p>
        </p:txBody>
      </p:sp>
    </p:spTree>
    <p:extLst>
      <p:ext uri="{BB962C8B-B14F-4D97-AF65-F5344CB8AC3E}">
        <p14:creationId xmlns:p14="http://schemas.microsoft.com/office/powerpoint/2010/main" val="31117558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63B49-6360-C642-B822-3B5767650646}"/>
              </a:ext>
            </a:extLst>
          </p:cNvPr>
          <p:cNvSpPr>
            <a:spLocks noGrp="1"/>
          </p:cNvSpPr>
          <p:nvPr>
            <p:ph type="title"/>
          </p:nvPr>
        </p:nvSpPr>
        <p:spPr/>
        <p:txBody>
          <a:bodyPr/>
          <a:lstStyle/>
          <a:p>
            <a:r>
              <a:rPr lang="en-US" dirty="0"/>
              <a:t>Skim Conclusions</a:t>
            </a:r>
          </a:p>
        </p:txBody>
      </p:sp>
      <p:sp>
        <p:nvSpPr>
          <p:cNvPr id="3" name="Content Placeholder 2">
            <a:extLst>
              <a:ext uri="{FF2B5EF4-FFF2-40B4-BE49-F238E27FC236}">
                <a16:creationId xmlns:a16="http://schemas.microsoft.com/office/drawing/2014/main" id="{385F80B7-123A-4A4D-A472-6154944E6A92}"/>
              </a:ext>
            </a:extLst>
          </p:cNvPr>
          <p:cNvSpPr>
            <a:spLocks noGrp="1"/>
          </p:cNvSpPr>
          <p:nvPr>
            <p:ph idx="1"/>
          </p:nvPr>
        </p:nvSpPr>
        <p:spPr/>
        <p:txBody>
          <a:bodyPr/>
          <a:lstStyle/>
          <a:p>
            <a:r>
              <a:rPr lang="en-US" dirty="0"/>
              <a:t>After all of this work, what insight did the authors leave with?</a:t>
            </a:r>
          </a:p>
          <a:p>
            <a:r>
              <a:rPr lang="en-US" dirty="0"/>
              <a:t>Is this important enough to study the rest of the paper in detail?</a:t>
            </a:r>
          </a:p>
          <a:p>
            <a:r>
              <a:rPr lang="en-US" dirty="0"/>
              <a:t>Are there limitations disclosed here?</a:t>
            </a:r>
          </a:p>
        </p:txBody>
      </p:sp>
      <p:sp>
        <p:nvSpPr>
          <p:cNvPr id="4" name="Slide Number Placeholder 3">
            <a:extLst>
              <a:ext uri="{FF2B5EF4-FFF2-40B4-BE49-F238E27FC236}">
                <a16:creationId xmlns:a16="http://schemas.microsoft.com/office/drawing/2014/main" id="{98CBEE5A-C099-264E-89E9-C0F213D85D76}"/>
              </a:ext>
            </a:extLst>
          </p:cNvPr>
          <p:cNvSpPr>
            <a:spLocks noGrp="1"/>
          </p:cNvSpPr>
          <p:nvPr>
            <p:ph type="sldNum" sz="quarter" idx="12"/>
          </p:nvPr>
        </p:nvSpPr>
        <p:spPr/>
        <p:txBody>
          <a:bodyPr/>
          <a:lstStyle/>
          <a:p>
            <a:fld id="{C95A45DB-84F7-5C40-9CBC-F6310A3A86F2}" type="slidenum">
              <a:rPr lang="en-US" smtClean="0"/>
              <a:t>35</a:t>
            </a:fld>
            <a:endParaRPr lang="en-US"/>
          </a:p>
        </p:txBody>
      </p:sp>
    </p:spTree>
    <p:extLst>
      <p:ext uri="{BB962C8B-B14F-4D97-AF65-F5344CB8AC3E}">
        <p14:creationId xmlns:p14="http://schemas.microsoft.com/office/powerpoint/2010/main" val="331890533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C678CD2-0A95-9745-BD1F-9BD550015EAB}"/>
              </a:ext>
            </a:extLst>
          </p:cNvPr>
          <p:cNvPicPr>
            <a:picLocks noChangeAspect="1"/>
          </p:cNvPicPr>
          <p:nvPr/>
        </p:nvPicPr>
        <p:blipFill>
          <a:blip r:embed="rId3"/>
          <a:stretch>
            <a:fillRect/>
          </a:stretch>
        </p:blipFill>
        <p:spPr>
          <a:xfrm>
            <a:off x="1480457" y="713956"/>
            <a:ext cx="7092043" cy="5326708"/>
          </a:xfrm>
          <a:prstGeom prst="rect">
            <a:avLst/>
          </a:prstGeom>
        </p:spPr>
      </p:pic>
      <p:sp>
        <p:nvSpPr>
          <p:cNvPr id="2" name="TextBox 1">
            <a:extLst>
              <a:ext uri="{FF2B5EF4-FFF2-40B4-BE49-F238E27FC236}">
                <a16:creationId xmlns:a16="http://schemas.microsoft.com/office/drawing/2014/main" id="{995E3349-9FA4-454F-B3BC-1526AB2150B4}"/>
              </a:ext>
            </a:extLst>
          </p:cNvPr>
          <p:cNvSpPr txBox="1"/>
          <p:nvPr/>
        </p:nvSpPr>
        <p:spPr>
          <a:xfrm>
            <a:off x="7361447" y="6506845"/>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sp>
        <p:nvSpPr>
          <p:cNvPr id="12" name="TextBox 11">
            <a:extLst>
              <a:ext uri="{FF2B5EF4-FFF2-40B4-BE49-F238E27FC236}">
                <a16:creationId xmlns:a16="http://schemas.microsoft.com/office/drawing/2014/main" id="{81F64EB2-6F82-BC4E-8C1C-1DEE371CE8AD}"/>
              </a:ext>
            </a:extLst>
          </p:cNvPr>
          <p:cNvSpPr txBox="1"/>
          <p:nvPr/>
        </p:nvSpPr>
        <p:spPr>
          <a:xfrm>
            <a:off x="8871025" y="3160783"/>
            <a:ext cx="1560042" cy="646331"/>
          </a:xfrm>
          <a:prstGeom prst="rect">
            <a:avLst/>
          </a:prstGeom>
          <a:noFill/>
        </p:spPr>
        <p:txBody>
          <a:bodyPr wrap="none" rtlCol="0">
            <a:spAutoFit/>
          </a:bodyPr>
          <a:lstStyle/>
          <a:p>
            <a:r>
              <a:rPr lang="en-US" dirty="0">
                <a:solidFill>
                  <a:schemeClr val="accent4"/>
                </a:solidFill>
              </a:rPr>
              <a:t>Future work/</a:t>
            </a:r>
          </a:p>
          <a:p>
            <a:r>
              <a:rPr lang="en-US" dirty="0">
                <a:solidFill>
                  <a:schemeClr val="accent4"/>
                </a:solidFill>
              </a:rPr>
              <a:t>extensions</a:t>
            </a:r>
          </a:p>
        </p:txBody>
      </p:sp>
      <p:sp>
        <p:nvSpPr>
          <p:cNvPr id="13" name="TextBox 12">
            <a:extLst>
              <a:ext uri="{FF2B5EF4-FFF2-40B4-BE49-F238E27FC236}">
                <a16:creationId xmlns:a16="http://schemas.microsoft.com/office/drawing/2014/main" id="{A681128A-8F5D-3244-AD01-A0076A797478}"/>
              </a:ext>
            </a:extLst>
          </p:cNvPr>
          <p:cNvSpPr txBox="1"/>
          <p:nvPr/>
        </p:nvSpPr>
        <p:spPr>
          <a:xfrm>
            <a:off x="8871025" y="5231427"/>
            <a:ext cx="1338828" cy="369332"/>
          </a:xfrm>
          <a:prstGeom prst="rect">
            <a:avLst/>
          </a:prstGeom>
          <a:noFill/>
        </p:spPr>
        <p:txBody>
          <a:bodyPr wrap="none" rtlCol="0">
            <a:spAutoFit/>
          </a:bodyPr>
          <a:lstStyle/>
          <a:p>
            <a:r>
              <a:rPr lang="en-US" dirty="0">
                <a:solidFill>
                  <a:schemeClr val="accent1"/>
                </a:solidFill>
              </a:rPr>
              <a:t>Limitations</a:t>
            </a:r>
          </a:p>
        </p:txBody>
      </p:sp>
      <p:sp>
        <p:nvSpPr>
          <p:cNvPr id="7" name="Right Brace 6">
            <a:extLst>
              <a:ext uri="{FF2B5EF4-FFF2-40B4-BE49-F238E27FC236}">
                <a16:creationId xmlns:a16="http://schemas.microsoft.com/office/drawing/2014/main" id="{1026E7D6-B06F-7E40-9832-CABF05B9D5E6}"/>
              </a:ext>
            </a:extLst>
          </p:cNvPr>
          <p:cNvSpPr/>
          <p:nvPr/>
        </p:nvSpPr>
        <p:spPr>
          <a:xfrm>
            <a:off x="8409215" y="4970229"/>
            <a:ext cx="391886" cy="891728"/>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Right Brace 13">
            <a:extLst>
              <a:ext uri="{FF2B5EF4-FFF2-40B4-BE49-F238E27FC236}">
                <a16:creationId xmlns:a16="http://schemas.microsoft.com/office/drawing/2014/main" id="{FCEB5DA7-7E9C-DC42-976B-B95DB5EAF98D}"/>
              </a:ext>
            </a:extLst>
          </p:cNvPr>
          <p:cNvSpPr/>
          <p:nvPr/>
        </p:nvSpPr>
        <p:spPr>
          <a:xfrm>
            <a:off x="8376557" y="790059"/>
            <a:ext cx="391886" cy="1071397"/>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Right Brace 14">
            <a:extLst>
              <a:ext uri="{FF2B5EF4-FFF2-40B4-BE49-F238E27FC236}">
                <a16:creationId xmlns:a16="http://schemas.microsoft.com/office/drawing/2014/main" id="{8602241A-7C2C-3B47-A02B-F281CBB30CE3}"/>
              </a:ext>
            </a:extLst>
          </p:cNvPr>
          <p:cNvSpPr/>
          <p:nvPr/>
        </p:nvSpPr>
        <p:spPr>
          <a:xfrm>
            <a:off x="8446424" y="1951012"/>
            <a:ext cx="391886" cy="2840510"/>
          </a:xfrm>
          <a:prstGeom prst="rightBrace">
            <a:avLst/>
          </a:prstGeom>
          <a:ln w="25400">
            <a:solidFill>
              <a:schemeClr val="accent4"/>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TextBox 15">
            <a:extLst>
              <a:ext uri="{FF2B5EF4-FFF2-40B4-BE49-F238E27FC236}">
                <a16:creationId xmlns:a16="http://schemas.microsoft.com/office/drawing/2014/main" id="{9FD77476-9324-B74D-B2D3-A3B9B66A5890}"/>
              </a:ext>
            </a:extLst>
          </p:cNvPr>
          <p:cNvSpPr txBox="1"/>
          <p:nvPr/>
        </p:nvSpPr>
        <p:spPr>
          <a:xfrm>
            <a:off x="8768443" y="1090139"/>
            <a:ext cx="1338828" cy="369332"/>
          </a:xfrm>
          <a:prstGeom prst="rect">
            <a:avLst/>
          </a:prstGeom>
          <a:noFill/>
        </p:spPr>
        <p:txBody>
          <a:bodyPr wrap="none" rtlCol="0">
            <a:spAutoFit/>
          </a:bodyPr>
          <a:lstStyle/>
          <a:p>
            <a:r>
              <a:rPr lang="en-US" dirty="0">
                <a:solidFill>
                  <a:schemeClr val="accent1"/>
                </a:solidFill>
              </a:rPr>
              <a:t>Limitations</a:t>
            </a:r>
          </a:p>
        </p:txBody>
      </p:sp>
      <p:sp>
        <p:nvSpPr>
          <p:cNvPr id="3" name="Slide Number Placeholder 2">
            <a:extLst>
              <a:ext uri="{FF2B5EF4-FFF2-40B4-BE49-F238E27FC236}">
                <a16:creationId xmlns:a16="http://schemas.microsoft.com/office/drawing/2014/main" id="{CB811580-612E-8F44-9898-240DDA63FA84}"/>
              </a:ext>
            </a:extLst>
          </p:cNvPr>
          <p:cNvSpPr>
            <a:spLocks noGrp="1"/>
          </p:cNvSpPr>
          <p:nvPr>
            <p:ph type="sldNum" sz="quarter" idx="12"/>
          </p:nvPr>
        </p:nvSpPr>
        <p:spPr/>
        <p:txBody>
          <a:bodyPr/>
          <a:lstStyle/>
          <a:p>
            <a:fld id="{C95A45DB-84F7-5C40-9CBC-F6310A3A86F2}" type="slidenum">
              <a:rPr lang="en-US" smtClean="0"/>
              <a:t>36</a:t>
            </a:fld>
            <a:endParaRPr lang="en-US"/>
          </a:p>
        </p:txBody>
      </p:sp>
    </p:spTree>
    <p:extLst>
      <p:ext uri="{BB962C8B-B14F-4D97-AF65-F5344CB8AC3E}">
        <p14:creationId xmlns:p14="http://schemas.microsoft.com/office/powerpoint/2010/main" val="273487598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Results, Emphasizing Data</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10328124" cy="4477605"/>
          </a:xfrm>
        </p:spPr>
        <p:txBody>
          <a:bodyPr>
            <a:normAutofit/>
          </a:bodyPr>
          <a:lstStyle/>
          <a:p>
            <a:r>
              <a:rPr lang="en-US" sz="2800" dirty="0"/>
              <a:t>How well does this perform? Absolute and scaling</a:t>
            </a:r>
          </a:p>
          <a:p>
            <a:r>
              <a:rPr lang="en-US" sz="2800" dirty="0"/>
              <a:t>How robust is the method across input variation?</a:t>
            </a:r>
          </a:p>
          <a:p>
            <a:r>
              <a:rPr lang="en-US" sz="2800" dirty="0"/>
              <a:t>How does the </a:t>
            </a:r>
            <a:r>
              <a:rPr lang="en-US" sz="2800" i="1" dirty="0"/>
              <a:t>worst</a:t>
            </a:r>
            <a:r>
              <a:rPr lang="en-US" sz="2800" dirty="0"/>
              <a:t> case quality differ from </a:t>
            </a:r>
            <a:r>
              <a:rPr lang="en-US" sz="2800" i="1" dirty="0"/>
              <a:t>best</a:t>
            </a:r>
            <a:r>
              <a:rPr lang="en-US" sz="2800" dirty="0"/>
              <a:t> case?</a:t>
            </a:r>
          </a:p>
          <a:p>
            <a:r>
              <a:rPr lang="en-US" sz="2800" dirty="0"/>
              <a:t>When do failure cases occur?</a:t>
            </a:r>
          </a:p>
          <a:p>
            <a:r>
              <a:rPr lang="en-US" sz="2800" dirty="0"/>
              <a:t>How do I tune parameters?</a:t>
            </a:r>
          </a:p>
          <a:p>
            <a:endParaRPr lang="en-US" sz="2800" dirty="0"/>
          </a:p>
        </p:txBody>
      </p:sp>
      <p:sp>
        <p:nvSpPr>
          <p:cNvPr id="4" name="Slide Number Placeholder 3">
            <a:extLst>
              <a:ext uri="{FF2B5EF4-FFF2-40B4-BE49-F238E27FC236}">
                <a16:creationId xmlns:a16="http://schemas.microsoft.com/office/drawing/2014/main" id="{4BC6C33C-B904-994E-927A-461034CB7BBF}"/>
              </a:ext>
            </a:extLst>
          </p:cNvPr>
          <p:cNvSpPr>
            <a:spLocks noGrp="1"/>
          </p:cNvSpPr>
          <p:nvPr>
            <p:ph type="sldNum" sz="quarter" idx="12"/>
          </p:nvPr>
        </p:nvSpPr>
        <p:spPr/>
        <p:txBody>
          <a:bodyPr/>
          <a:lstStyle/>
          <a:p>
            <a:fld id="{C95A45DB-84F7-5C40-9CBC-F6310A3A86F2}" type="slidenum">
              <a:rPr lang="en-US" smtClean="0"/>
              <a:t>37</a:t>
            </a:fld>
            <a:endParaRPr lang="en-US"/>
          </a:p>
        </p:txBody>
      </p:sp>
    </p:spTree>
    <p:extLst>
      <p:ext uri="{BB962C8B-B14F-4D97-AF65-F5344CB8AC3E}">
        <p14:creationId xmlns:p14="http://schemas.microsoft.com/office/powerpoint/2010/main" val="16936787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95E3349-9FA4-454F-B3BC-1526AB2150B4}"/>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D8B6FC6B-484B-C54B-8602-7E0A8CC696C4}"/>
              </a:ext>
            </a:extLst>
          </p:cNvPr>
          <p:cNvPicPr>
            <a:picLocks noChangeAspect="1"/>
          </p:cNvPicPr>
          <p:nvPr/>
        </p:nvPicPr>
        <p:blipFill>
          <a:blip r:embed="rId3"/>
          <a:stretch>
            <a:fillRect/>
          </a:stretch>
        </p:blipFill>
        <p:spPr>
          <a:xfrm>
            <a:off x="193221" y="1054100"/>
            <a:ext cx="5778500" cy="3632200"/>
          </a:xfrm>
          <a:prstGeom prst="rect">
            <a:avLst/>
          </a:prstGeom>
        </p:spPr>
      </p:pic>
      <p:pic>
        <p:nvPicPr>
          <p:cNvPr id="6" name="Picture 5">
            <a:extLst>
              <a:ext uri="{FF2B5EF4-FFF2-40B4-BE49-F238E27FC236}">
                <a16:creationId xmlns:a16="http://schemas.microsoft.com/office/drawing/2014/main" id="{DDE68977-4A0F-0645-995E-AA3C145FBBF2}"/>
              </a:ext>
            </a:extLst>
          </p:cNvPr>
          <p:cNvPicPr>
            <a:picLocks noChangeAspect="1"/>
          </p:cNvPicPr>
          <p:nvPr/>
        </p:nvPicPr>
        <p:blipFill>
          <a:blip r:embed="rId4"/>
          <a:stretch>
            <a:fillRect/>
          </a:stretch>
        </p:blipFill>
        <p:spPr>
          <a:xfrm>
            <a:off x="6200321" y="1333500"/>
            <a:ext cx="5702300" cy="3073400"/>
          </a:xfrm>
          <a:prstGeom prst="rect">
            <a:avLst/>
          </a:prstGeom>
        </p:spPr>
      </p:pic>
      <p:sp>
        <p:nvSpPr>
          <p:cNvPr id="3" name="Slide Number Placeholder 2">
            <a:extLst>
              <a:ext uri="{FF2B5EF4-FFF2-40B4-BE49-F238E27FC236}">
                <a16:creationId xmlns:a16="http://schemas.microsoft.com/office/drawing/2014/main" id="{CC4FF11D-CB65-BE4B-A2EC-69AE89C1E3CC}"/>
              </a:ext>
            </a:extLst>
          </p:cNvPr>
          <p:cNvSpPr>
            <a:spLocks noGrp="1"/>
          </p:cNvSpPr>
          <p:nvPr>
            <p:ph type="sldNum" sz="quarter" idx="12"/>
          </p:nvPr>
        </p:nvSpPr>
        <p:spPr/>
        <p:txBody>
          <a:bodyPr/>
          <a:lstStyle/>
          <a:p>
            <a:fld id="{C95A45DB-84F7-5C40-9CBC-F6310A3A86F2}" type="slidenum">
              <a:rPr lang="en-US" smtClean="0"/>
              <a:t>38</a:t>
            </a:fld>
            <a:endParaRPr lang="en-US"/>
          </a:p>
        </p:txBody>
      </p:sp>
    </p:spTree>
    <p:extLst>
      <p:ext uri="{BB962C8B-B14F-4D97-AF65-F5344CB8AC3E}">
        <p14:creationId xmlns:p14="http://schemas.microsoft.com/office/powerpoint/2010/main" val="23868635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a:t>
            </a:r>
            <a:r>
              <a:rPr lang="en-US" i="1" dirty="0"/>
              <a:t>Recent </a:t>
            </a:r>
            <a:r>
              <a:rPr lang="en-US" dirty="0"/>
              <a:t>Related Work</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9674981" cy="4477605"/>
          </a:xfrm>
        </p:spPr>
        <p:txBody>
          <a:bodyPr>
            <a:normAutofit/>
          </a:bodyPr>
          <a:lstStyle/>
          <a:p>
            <a:pPr marL="0" indent="0">
              <a:buNone/>
            </a:pPr>
            <a:r>
              <a:rPr lang="en-US" sz="2800" dirty="0"/>
              <a:t>How does this differ from the most closely-related previous work?</a:t>
            </a:r>
          </a:p>
          <a:p>
            <a:pPr lvl="1"/>
            <a:r>
              <a:rPr lang="en-US" sz="2400" dirty="0"/>
              <a:t>Restrictions</a:t>
            </a:r>
          </a:p>
          <a:p>
            <a:pPr lvl="1"/>
            <a:r>
              <a:rPr lang="en-US" sz="2400" dirty="0"/>
              <a:t>Performance</a:t>
            </a:r>
          </a:p>
          <a:p>
            <a:pPr lvl="1"/>
            <a:r>
              <a:rPr lang="en-US" sz="2400" dirty="0"/>
              <a:t>Robustness</a:t>
            </a:r>
          </a:p>
          <a:p>
            <a:pPr lvl="1"/>
            <a:r>
              <a:rPr lang="en-US" sz="2400" dirty="0"/>
              <a:t>Quality</a:t>
            </a:r>
          </a:p>
          <a:p>
            <a:endParaRPr lang="en-US" sz="2800" dirty="0"/>
          </a:p>
        </p:txBody>
      </p:sp>
      <p:sp>
        <p:nvSpPr>
          <p:cNvPr id="4" name="Slide Number Placeholder 3">
            <a:extLst>
              <a:ext uri="{FF2B5EF4-FFF2-40B4-BE49-F238E27FC236}">
                <a16:creationId xmlns:a16="http://schemas.microsoft.com/office/drawing/2014/main" id="{45BEBA43-3DD3-444C-A00A-11C6A988EA97}"/>
              </a:ext>
            </a:extLst>
          </p:cNvPr>
          <p:cNvSpPr>
            <a:spLocks noGrp="1"/>
          </p:cNvSpPr>
          <p:nvPr>
            <p:ph type="sldNum" sz="quarter" idx="12"/>
          </p:nvPr>
        </p:nvSpPr>
        <p:spPr/>
        <p:txBody>
          <a:bodyPr/>
          <a:lstStyle/>
          <a:p>
            <a:fld id="{C95A45DB-84F7-5C40-9CBC-F6310A3A86F2}" type="slidenum">
              <a:rPr lang="en-US" smtClean="0"/>
              <a:t>39</a:t>
            </a:fld>
            <a:endParaRPr lang="en-US"/>
          </a:p>
        </p:txBody>
      </p:sp>
    </p:spTree>
    <p:extLst>
      <p:ext uri="{BB962C8B-B14F-4D97-AF65-F5344CB8AC3E}">
        <p14:creationId xmlns:p14="http://schemas.microsoft.com/office/powerpoint/2010/main" val="31587911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29C2-6025-D84E-B07D-A7E912BE37A6}"/>
              </a:ext>
            </a:extLst>
          </p:cNvPr>
          <p:cNvSpPr>
            <a:spLocks noGrp="1"/>
          </p:cNvSpPr>
          <p:nvPr>
            <p:ph type="title"/>
          </p:nvPr>
        </p:nvSpPr>
        <p:spPr/>
        <p:txBody>
          <a:bodyPr/>
          <a:lstStyle/>
          <a:p>
            <a:r>
              <a:rPr lang="en-US" dirty="0"/>
              <a:t>Summary</a:t>
            </a:r>
          </a:p>
        </p:txBody>
      </p:sp>
      <p:sp>
        <p:nvSpPr>
          <p:cNvPr id="4" name="Slide Number Placeholder 3">
            <a:extLst>
              <a:ext uri="{FF2B5EF4-FFF2-40B4-BE49-F238E27FC236}">
                <a16:creationId xmlns:a16="http://schemas.microsoft.com/office/drawing/2014/main" id="{4C08484D-165B-5B43-BC75-B22D1A5D0214}"/>
              </a:ext>
            </a:extLst>
          </p:cNvPr>
          <p:cNvSpPr>
            <a:spLocks noGrp="1"/>
          </p:cNvSpPr>
          <p:nvPr>
            <p:ph type="sldNum" sz="quarter" idx="12"/>
          </p:nvPr>
        </p:nvSpPr>
        <p:spPr/>
        <p:txBody>
          <a:bodyPr/>
          <a:lstStyle/>
          <a:p>
            <a:fld id="{C95A45DB-84F7-5C40-9CBC-F6310A3A86F2}" type="slidenum">
              <a:rPr lang="en-US" smtClean="0"/>
              <a:t>4</a:t>
            </a:fld>
            <a:endParaRPr lang="en-US"/>
          </a:p>
        </p:txBody>
      </p:sp>
      <p:sp>
        <p:nvSpPr>
          <p:cNvPr id="6" name="Content Placeholder 5">
            <a:extLst>
              <a:ext uri="{FF2B5EF4-FFF2-40B4-BE49-F238E27FC236}">
                <a16:creationId xmlns:a16="http://schemas.microsoft.com/office/drawing/2014/main" id="{0E84DA97-5B96-8E46-BDC2-69254C4BA23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9528404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8A097A-AE17-224E-9FD7-0A9E63FA76BC}"/>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4" name="Picture 3">
            <a:extLst>
              <a:ext uri="{FF2B5EF4-FFF2-40B4-BE49-F238E27FC236}">
                <a16:creationId xmlns:a16="http://schemas.microsoft.com/office/drawing/2014/main" id="{16FD60D1-BA11-0642-9478-CFB3AE2F23F9}"/>
              </a:ext>
            </a:extLst>
          </p:cNvPr>
          <p:cNvPicPr>
            <a:picLocks noChangeAspect="1"/>
          </p:cNvPicPr>
          <p:nvPr/>
        </p:nvPicPr>
        <p:blipFill>
          <a:blip r:embed="rId3"/>
          <a:stretch>
            <a:fillRect/>
          </a:stretch>
        </p:blipFill>
        <p:spPr>
          <a:xfrm>
            <a:off x="2929165" y="400050"/>
            <a:ext cx="5778500" cy="571500"/>
          </a:xfrm>
          <a:prstGeom prst="rect">
            <a:avLst/>
          </a:prstGeom>
        </p:spPr>
      </p:pic>
      <p:pic>
        <p:nvPicPr>
          <p:cNvPr id="6" name="Picture 5">
            <a:extLst>
              <a:ext uri="{FF2B5EF4-FFF2-40B4-BE49-F238E27FC236}">
                <a16:creationId xmlns:a16="http://schemas.microsoft.com/office/drawing/2014/main" id="{A29195A4-E1CB-5F4B-9373-9C29A6470594}"/>
              </a:ext>
            </a:extLst>
          </p:cNvPr>
          <p:cNvPicPr>
            <a:picLocks noChangeAspect="1"/>
          </p:cNvPicPr>
          <p:nvPr/>
        </p:nvPicPr>
        <p:blipFill>
          <a:blip r:embed="rId4"/>
          <a:stretch>
            <a:fillRect/>
          </a:stretch>
        </p:blipFill>
        <p:spPr>
          <a:xfrm>
            <a:off x="2929165" y="1419225"/>
            <a:ext cx="5676900" cy="444500"/>
          </a:xfrm>
          <a:prstGeom prst="rect">
            <a:avLst/>
          </a:prstGeom>
        </p:spPr>
      </p:pic>
      <p:pic>
        <p:nvPicPr>
          <p:cNvPr id="8" name="Picture 7">
            <a:extLst>
              <a:ext uri="{FF2B5EF4-FFF2-40B4-BE49-F238E27FC236}">
                <a16:creationId xmlns:a16="http://schemas.microsoft.com/office/drawing/2014/main" id="{661D180D-AD17-1046-9516-CC0E06F703D5}"/>
              </a:ext>
            </a:extLst>
          </p:cNvPr>
          <p:cNvPicPr>
            <a:picLocks noChangeAspect="1"/>
          </p:cNvPicPr>
          <p:nvPr/>
        </p:nvPicPr>
        <p:blipFill>
          <a:blip r:embed="rId5"/>
          <a:stretch>
            <a:fillRect/>
          </a:stretch>
        </p:blipFill>
        <p:spPr>
          <a:xfrm>
            <a:off x="2929165" y="2148114"/>
            <a:ext cx="5638800" cy="1092200"/>
          </a:xfrm>
          <a:prstGeom prst="rect">
            <a:avLst/>
          </a:prstGeom>
        </p:spPr>
      </p:pic>
      <p:pic>
        <p:nvPicPr>
          <p:cNvPr id="10" name="Picture 9">
            <a:extLst>
              <a:ext uri="{FF2B5EF4-FFF2-40B4-BE49-F238E27FC236}">
                <a16:creationId xmlns:a16="http://schemas.microsoft.com/office/drawing/2014/main" id="{B6F58426-37D1-0849-A18F-80F030A4BFFC}"/>
              </a:ext>
            </a:extLst>
          </p:cNvPr>
          <p:cNvPicPr>
            <a:picLocks noChangeAspect="1"/>
          </p:cNvPicPr>
          <p:nvPr/>
        </p:nvPicPr>
        <p:blipFill>
          <a:blip r:embed="rId6"/>
          <a:stretch>
            <a:fillRect/>
          </a:stretch>
        </p:blipFill>
        <p:spPr>
          <a:xfrm>
            <a:off x="2929165" y="3430814"/>
            <a:ext cx="5638800" cy="2921000"/>
          </a:xfrm>
          <a:prstGeom prst="rect">
            <a:avLst/>
          </a:prstGeom>
        </p:spPr>
      </p:pic>
      <p:sp>
        <p:nvSpPr>
          <p:cNvPr id="3" name="Slide Number Placeholder 2">
            <a:extLst>
              <a:ext uri="{FF2B5EF4-FFF2-40B4-BE49-F238E27FC236}">
                <a16:creationId xmlns:a16="http://schemas.microsoft.com/office/drawing/2014/main" id="{528498D3-FC39-8944-AE73-13A5DD1C29EF}"/>
              </a:ext>
            </a:extLst>
          </p:cNvPr>
          <p:cNvSpPr>
            <a:spLocks noGrp="1"/>
          </p:cNvSpPr>
          <p:nvPr>
            <p:ph type="sldNum" sz="quarter" idx="12"/>
          </p:nvPr>
        </p:nvSpPr>
        <p:spPr/>
        <p:txBody>
          <a:bodyPr/>
          <a:lstStyle/>
          <a:p>
            <a:fld id="{C95A45DB-84F7-5C40-9CBC-F6310A3A86F2}" type="slidenum">
              <a:rPr lang="en-US" smtClean="0"/>
              <a:t>40</a:t>
            </a:fld>
            <a:endParaRPr lang="en-US"/>
          </a:p>
        </p:txBody>
      </p:sp>
    </p:spTree>
    <p:extLst>
      <p:ext uri="{BB962C8B-B14F-4D97-AF65-F5344CB8AC3E}">
        <p14:creationId xmlns:p14="http://schemas.microsoft.com/office/powerpoint/2010/main" val="41050714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3E4C2-1E33-2B47-9492-645E4A397301}"/>
              </a:ext>
            </a:extLst>
          </p:cNvPr>
          <p:cNvSpPr>
            <a:spLocks noGrp="1"/>
          </p:cNvSpPr>
          <p:nvPr>
            <p:ph type="title"/>
          </p:nvPr>
        </p:nvSpPr>
        <p:spPr/>
        <p:txBody>
          <a:bodyPr/>
          <a:lstStyle/>
          <a:p>
            <a:r>
              <a:rPr lang="en-US" dirty="0"/>
              <a:t>Skim the Algorithm/System Section</a:t>
            </a:r>
          </a:p>
        </p:txBody>
      </p:sp>
      <p:sp>
        <p:nvSpPr>
          <p:cNvPr id="3" name="Content Placeholder 2">
            <a:extLst>
              <a:ext uri="{FF2B5EF4-FFF2-40B4-BE49-F238E27FC236}">
                <a16:creationId xmlns:a16="http://schemas.microsoft.com/office/drawing/2014/main" id="{73354CE6-B61C-E740-927F-D88FB1CD2C51}"/>
              </a:ext>
            </a:extLst>
          </p:cNvPr>
          <p:cNvSpPr>
            <a:spLocks noGrp="1"/>
          </p:cNvSpPr>
          <p:nvPr>
            <p:ph idx="1"/>
          </p:nvPr>
        </p:nvSpPr>
        <p:spPr>
          <a:xfrm>
            <a:off x="677333" y="1563757"/>
            <a:ext cx="9674981" cy="4477605"/>
          </a:xfrm>
        </p:spPr>
        <p:txBody>
          <a:bodyPr>
            <a:normAutofit/>
          </a:bodyPr>
          <a:lstStyle/>
          <a:p>
            <a:r>
              <a:rPr lang="en-US" sz="2800" dirty="0"/>
              <a:t>Read the section </a:t>
            </a:r>
            <a:r>
              <a:rPr lang="en-US" sz="2800" i="1" dirty="0"/>
              <a:t>titles</a:t>
            </a:r>
            <a:r>
              <a:rPr lang="en-US" sz="2800" dirty="0"/>
              <a:t>, but skip the content</a:t>
            </a:r>
          </a:p>
          <a:p>
            <a:r>
              <a:rPr lang="en-US" sz="2800" dirty="0"/>
              <a:t>Find the key listing or equation (usually at the end)</a:t>
            </a:r>
          </a:p>
          <a:p>
            <a:r>
              <a:rPr lang="en-US" sz="2800" dirty="0"/>
              <a:t>Decipher the notation</a:t>
            </a:r>
          </a:p>
          <a:p>
            <a:r>
              <a:rPr lang="en-US" sz="2800" dirty="0"/>
              <a:t>What is the magic “aha!” step?</a:t>
            </a:r>
          </a:p>
          <a:p>
            <a:r>
              <a:rPr lang="en-US" sz="2800" dirty="0"/>
              <a:t>Look for parameters, limitations, assumptions, and dependencies</a:t>
            </a:r>
          </a:p>
          <a:p>
            <a:endParaRPr lang="en-US" sz="2800" dirty="0"/>
          </a:p>
        </p:txBody>
      </p:sp>
      <p:sp>
        <p:nvSpPr>
          <p:cNvPr id="4" name="Slide Number Placeholder 3">
            <a:extLst>
              <a:ext uri="{FF2B5EF4-FFF2-40B4-BE49-F238E27FC236}">
                <a16:creationId xmlns:a16="http://schemas.microsoft.com/office/drawing/2014/main" id="{A0643B9D-C74E-1749-B895-16623271BF28}"/>
              </a:ext>
            </a:extLst>
          </p:cNvPr>
          <p:cNvSpPr>
            <a:spLocks noGrp="1"/>
          </p:cNvSpPr>
          <p:nvPr>
            <p:ph type="sldNum" sz="quarter" idx="12"/>
          </p:nvPr>
        </p:nvSpPr>
        <p:spPr/>
        <p:txBody>
          <a:bodyPr/>
          <a:lstStyle/>
          <a:p>
            <a:fld id="{C95A45DB-84F7-5C40-9CBC-F6310A3A86F2}" type="slidenum">
              <a:rPr lang="en-US" smtClean="0"/>
              <a:t>41</a:t>
            </a:fld>
            <a:endParaRPr lang="en-US"/>
          </a:p>
        </p:txBody>
      </p:sp>
    </p:spTree>
    <p:extLst>
      <p:ext uri="{BB962C8B-B14F-4D97-AF65-F5344CB8AC3E}">
        <p14:creationId xmlns:p14="http://schemas.microsoft.com/office/powerpoint/2010/main" val="307385041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D31A4-AEDB-7E4A-BF62-C50588B3CC9F}"/>
              </a:ext>
            </a:extLst>
          </p:cNvPr>
          <p:cNvSpPr>
            <a:spLocks noGrp="1"/>
          </p:cNvSpPr>
          <p:nvPr>
            <p:ph type="title"/>
          </p:nvPr>
        </p:nvSpPr>
        <p:spPr/>
        <p:txBody>
          <a:bodyPr/>
          <a:lstStyle/>
          <a:p>
            <a:r>
              <a:rPr lang="en-US" dirty="0"/>
              <a:t>Re-read Front Matter</a:t>
            </a:r>
          </a:p>
        </p:txBody>
      </p:sp>
      <p:sp>
        <p:nvSpPr>
          <p:cNvPr id="3" name="Content Placeholder 2">
            <a:extLst>
              <a:ext uri="{FF2B5EF4-FFF2-40B4-BE49-F238E27FC236}">
                <a16:creationId xmlns:a16="http://schemas.microsoft.com/office/drawing/2014/main" id="{B2DAA814-300E-9D4A-8C1B-18BDC9B3E7FA}"/>
              </a:ext>
            </a:extLst>
          </p:cNvPr>
          <p:cNvSpPr>
            <a:spLocks noGrp="1"/>
          </p:cNvSpPr>
          <p:nvPr>
            <p:ph idx="1"/>
          </p:nvPr>
        </p:nvSpPr>
        <p:spPr>
          <a:xfrm>
            <a:off x="677333" y="1563757"/>
            <a:ext cx="10246481" cy="4477605"/>
          </a:xfrm>
        </p:spPr>
        <p:txBody>
          <a:bodyPr/>
          <a:lstStyle/>
          <a:p>
            <a:r>
              <a:rPr lang="en-US" dirty="0"/>
              <a:t>Abstract, Introduction, Related Work</a:t>
            </a:r>
          </a:p>
          <a:p>
            <a:r>
              <a:rPr lang="en-US" dirty="0"/>
              <a:t>Does my interpretation of the abstract change?</a:t>
            </a:r>
          </a:p>
          <a:p>
            <a:r>
              <a:rPr lang="en-US" dirty="0"/>
              <a:t>Consider the positioning of the Introduction. </a:t>
            </a:r>
          </a:p>
          <a:p>
            <a:pPr lvl="1"/>
            <a:r>
              <a:rPr lang="en-US" dirty="0"/>
              <a:t>Does it give me insight into their approach or the problem in general?</a:t>
            </a:r>
          </a:p>
          <a:p>
            <a:pPr lvl="1"/>
            <a:r>
              <a:rPr lang="en-US" dirty="0"/>
              <a:t>Does it motivate the problem?</a:t>
            </a:r>
          </a:p>
          <a:p>
            <a:r>
              <a:rPr lang="en-US" dirty="0"/>
              <a:t>For the most closely related work, follow the reference and read </a:t>
            </a:r>
            <a:r>
              <a:rPr lang="en-US" i="1" dirty="0"/>
              <a:t>their </a:t>
            </a:r>
            <a:r>
              <a:rPr lang="en-US" dirty="0"/>
              <a:t>abstracts and teasers, maybe recursively reading those full papers. </a:t>
            </a:r>
          </a:p>
        </p:txBody>
      </p:sp>
      <p:sp>
        <p:nvSpPr>
          <p:cNvPr id="4" name="Slide Number Placeholder 3">
            <a:extLst>
              <a:ext uri="{FF2B5EF4-FFF2-40B4-BE49-F238E27FC236}">
                <a16:creationId xmlns:a16="http://schemas.microsoft.com/office/drawing/2014/main" id="{EE583B9F-7C43-7341-8315-EF02541DE5BB}"/>
              </a:ext>
            </a:extLst>
          </p:cNvPr>
          <p:cNvSpPr>
            <a:spLocks noGrp="1"/>
          </p:cNvSpPr>
          <p:nvPr>
            <p:ph type="sldNum" sz="quarter" idx="12"/>
          </p:nvPr>
        </p:nvSpPr>
        <p:spPr/>
        <p:txBody>
          <a:bodyPr/>
          <a:lstStyle/>
          <a:p>
            <a:fld id="{C95A45DB-84F7-5C40-9CBC-F6310A3A86F2}" type="slidenum">
              <a:rPr lang="en-US" smtClean="0"/>
              <a:t>42</a:t>
            </a:fld>
            <a:endParaRPr lang="en-US"/>
          </a:p>
        </p:txBody>
      </p:sp>
    </p:spTree>
    <p:extLst>
      <p:ext uri="{BB962C8B-B14F-4D97-AF65-F5344CB8AC3E}">
        <p14:creationId xmlns:p14="http://schemas.microsoft.com/office/powerpoint/2010/main" val="237836984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8A097A-AE17-224E-9FD7-0A9E63FA76BC}"/>
              </a:ext>
            </a:extLst>
          </p:cNvPr>
          <p:cNvSpPr txBox="1"/>
          <p:nvPr/>
        </p:nvSpPr>
        <p:spPr>
          <a:xfrm>
            <a:off x="7361447" y="6519446"/>
            <a:ext cx="4830553" cy="338554"/>
          </a:xfrm>
          <a:prstGeom prst="rect">
            <a:avLst/>
          </a:prstGeom>
          <a:noFill/>
        </p:spPr>
        <p:txBody>
          <a:bodyPr wrap="none" rtlCol="0">
            <a:spAutoFit/>
          </a:bodyPr>
          <a:lstStyle/>
          <a:p>
            <a:r>
              <a:rPr lang="en-US" sz="1600" dirty="0"/>
              <a:t>J.T. </a:t>
            </a:r>
            <a:r>
              <a:rPr lang="en-US" sz="1600" dirty="0" err="1"/>
              <a:t>Kajiya</a:t>
            </a:r>
            <a:r>
              <a:rPr lang="en-US" sz="1600" dirty="0"/>
              <a:t>, The Rendering Equation, SIGGRAPH’86</a:t>
            </a:r>
          </a:p>
        </p:txBody>
      </p:sp>
      <p:pic>
        <p:nvPicPr>
          <p:cNvPr id="5" name="Picture 4">
            <a:extLst>
              <a:ext uri="{FF2B5EF4-FFF2-40B4-BE49-F238E27FC236}">
                <a16:creationId xmlns:a16="http://schemas.microsoft.com/office/drawing/2014/main" id="{87D59BF2-7BC1-A548-90F9-D683331BEEC7}"/>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3299728" y="3107322"/>
            <a:ext cx="5753100" cy="3090446"/>
          </a:xfrm>
          <a:prstGeom prst="rect">
            <a:avLst/>
          </a:prstGeom>
        </p:spPr>
      </p:pic>
      <p:pic>
        <p:nvPicPr>
          <p:cNvPr id="9" name="Picture 8">
            <a:extLst>
              <a:ext uri="{FF2B5EF4-FFF2-40B4-BE49-F238E27FC236}">
                <a16:creationId xmlns:a16="http://schemas.microsoft.com/office/drawing/2014/main" id="{91717508-A34D-6841-8D74-20204B7111BE}"/>
              </a:ext>
            </a:extLst>
          </p:cNvPr>
          <p:cNvPicPr>
            <a:picLocks noChangeAspect="1"/>
          </p:cNvPicPr>
          <p:nvPr/>
        </p:nvPicPr>
        <p:blipFill>
          <a:blip r:embed="rId4"/>
          <a:stretch>
            <a:fillRect/>
          </a:stretch>
        </p:blipFill>
        <p:spPr>
          <a:xfrm>
            <a:off x="2742290" y="118646"/>
            <a:ext cx="7159625" cy="2667000"/>
          </a:xfrm>
          <a:prstGeom prst="rect">
            <a:avLst/>
          </a:prstGeom>
        </p:spPr>
      </p:pic>
      <p:sp>
        <p:nvSpPr>
          <p:cNvPr id="11" name="TextBox 10">
            <a:extLst>
              <a:ext uri="{FF2B5EF4-FFF2-40B4-BE49-F238E27FC236}">
                <a16:creationId xmlns:a16="http://schemas.microsoft.com/office/drawing/2014/main" id="{BFA0D5D7-C15A-1643-95B2-2958E84E9152}"/>
              </a:ext>
            </a:extLst>
          </p:cNvPr>
          <p:cNvSpPr txBox="1"/>
          <p:nvPr/>
        </p:nvSpPr>
        <p:spPr>
          <a:xfrm>
            <a:off x="849086" y="118646"/>
            <a:ext cx="1698171" cy="923330"/>
          </a:xfrm>
          <a:prstGeom prst="rect">
            <a:avLst/>
          </a:prstGeom>
          <a:noFill/>
        </p:spPr>
        <p:txBody>
          <a:bodyPr wrap="square" rtlCol="0">
            <a:spAutoFit/>
          </a:bodyPr>
          <a:lstStyle/>
          <a:p>
            <a:r>
              <a:rPr lang="en-US" dirty="0">
                <a:solidFill>
                  <a:schemeClr val="accent4"/>
                </a:solidFill>
              </a:rPr>
              <a:t>The path tracing algorithm</a:t>
            </a:r>
          </a:p>
        </p:txBody>
      </p:sp>
      <p:sp>
        <p:nvSpPr>
          <p:cNvPr id="12" name="TextBox 11">
            <a:extLst>
              <a:ext uri="{FF2B5EF4-FFF2-40B4-BE49-F238E27FC236}">
                <a16:creationId xmlns:a16="http://schemas.microsoft.com/office/drawing/2014/main" id="{875BBE50-0501-ED45-B172-6633CB4BACA0}"/>
              </a:ext>
            </a:extLst>
          </p:cNvPr>
          <p:cNvSpPr txBox="1"/>
          <p:nvPr/>
        </p:nvSpPr>
        <p:spPr>
          <a:xfrm>
            <a:off x="452204" y="4329380"/>
            <a:ext cx="3249385" cy="646331"/>
          </a:xfrm>
          <a:prstGeom prst="rect">
            <a:avLst/>
          </a:prstGeom>
          <a:noFill/>
        </p:spPr>
        <p:txBody>
          <a:bodyPr wrap="square" rtlCol="0">
            <a:spAutoFit/>
          </a:bodyPr>
          <a:lstStyle/>
          <a:p>
            <a:r>
              <a:rPr lang="en-US" dirty="0">
                <a:solidFill>
                  <a:schemeClr val="accent1"/>
                </a:solidFill>
              </a:rPr>
              <a:t>Distribution ray tracing (prior work): exponential time!</a:t>
            </a:r>
          </a:p>
        </p:txBody>
      </p:sp>
      <p:sp>
        <p:nvSpPr>
          <p:cNvPr id="14" name="TextBox 13">
            <a:extLst>
              <a:ext uri="{FF2B5EF4-FFF2-40B4-BE49-F238E27FC236}">
                <a16:creationId xmlns:a16="http://schemas.microsoft.com/office/drawing/2014/main" id="{A938BA08-8DFF-834C-8723-211EC92EB8C1}"/>
              </a:ext>
            </a:extLst>
          </p:cNvPr>
          <p:cNvSpPr txBox="1"/>
          <p:nvPr/>
        </p:nvSpPr>
        <p:spPr>
          <a:xfrm>
            <a:off x="9052828" y="4652546"/>
            <a:ext cx="1698171" cy="646331"/>
          </a:xfrm>
          <a:prstGeom prst="rect">
            <a:avLst/>
          </a:prstGeom>
          <a:noFill/>
        </p:spPr>
        <p:txBody>
          <a:bodyPr wrap="square" rtlCol="0">
            <a:spAutoFit/>
          </a:bodyPr>
          <a:lstStyle/>
          <a:p>
            <a:r>
              <a:rPr lang="en-US" dirty="0">
                <a:solidFill>
                  <a:schemeClr val="accent1"/>
                </a:solidFill>
              </a:rPr>
              <a:t>Path tracing: linear time! </a:t>
            </a:r>
          </a:p>
        </p:txBody>
      </p:sp>
      <p:sp>
        <p:nvSpPr>
          <p:cNvPr id="3" name="Slide Number Placeholder 2">
            <a:extLst>
              <a:ext uri="{FF2B5EF4-FFF2-40B4-BE49-F238E27FC236}">
                <a16:creationId xmlns:a16="http://schemas.microsoft.com/office/drawing/2014/main" id="{A1CBD696-7044-B94F-92C4-FD226E085ED6}"/>
              </a:ext>
            </a:extLst>
          </p:cNvPr>
          <p:cNvSpPr>
            <a:spLocks noGrp="1"/>
          </p:cNvSpPr>
          <p:nvPr>
            <p:ph type="sldNum" sz="quarter" idx="12"/>
          </p:nvPr>
        </p:nvSpPr>
        <p:spPr/>
        <p:txBody>
          <a:bodyPr/>
          <a:lstStyle/>
          <a:p>
            <a:fld id="{C95A45DB-84F7-5C40-9CBC-F6310A3A86F2}" type="slidenum">
              <a:rPr lang="en-US" smtClean="0"/>
              <a:t>43</a:t>
            </a:fld>
            <a:endParaRPr lang="en-US"/>
          </a:p>
        </p:txBody>
      </p:sp>
    </p:spTree>
    <p:extLst>
      <p:ext uri="{BB962C8B-B14F-4D97-AF65-F5344CB8AC3E}">
        <p14:creationId xmlns:p14="http://schemas.microsoft.com/office/powerpoint/2010/main" val="4930375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152F03-F408-E24C-8DE3-8BEAADE603C6}"/>
              </a:ext>
            </a:extLst>
          </p:cNvPr>
          <p:cNvSpPr>
            <a:spLocks noGrp="1"/>
          </p:cNvSpPr>
          <p:nvPr>
            <p:ph type="title"/>
          </p:nvPr>
        </p:nvSpPr>
        <p:spPr/>
        <p:txBody>
          <a:bodyPr/>
          <a:lstStyle/>
          <a:p>
            <a:r>
              <a:rPr lang="en-US" dirty="0"/>
              <a:t>Re-read Results</a:t>
            </a:r>
          </a:p>
        </p:txBody>
      </p:sp>
      <p:sp>
        <p:nvSpPr>
          <p:cNvPr id="3" name="Content Placeholder 2">
            <a:extLst>
              <a:ext uri="{FF2B5EF4-FFF2-40B4-BE49-F238E27FC236}">
                <a16:creationId xmlns:a16="http://schemas.microsoft.com/office/drawing/2014/main" id="{3B64EAFA-73A5-6D45-AEA1-5889A98BB5AC}"/>
              </a:ext>
            </a:extLst>
          </p:cNvPr>
          <p:cNvSpPr>
            <a:spLocks noGrp="1"/>
          </p:cNvSpPr>
          <p:nvPr>
            <p:ph idx="1"/>
          </p:nvPr>
        </p:nvSpPr>
        <p:spPr/>
        <p:txBody>
          <a:bodyPr/>
          <a:lstStyle/>
          <a:p>
            <a:r>
              <a:rPr lang="en-US" dirty="0"/>
              <a:t>Read the Result text in full to really understand the evaluation.</a:t>
            </a:r>
          </a:p>
          <a:p>
            <a:r>
              <a:rPr lang="en-US" dirty="0"/>
              <a:t>Compare to results in previous (or future) papers…is there some case that you aren’t being shown?</a:t>
            </a:r>
          </a:p>
          <a:p>
            <a:r>
              <a:rPr lang="en-US" dirty="0"/>
              <a:t>Failure and limitation figures are </a:t>
            </a:r>
            <a:r>
              <a:rPr lang="en-US" i="1" dirty="0"/>
              <a:t>good</a:t>
            </a:r>
            <a:r>
              <a:rPr lang="en-US" dirty="0"/>
              <a:t> signs. Be worried about papers that </a:t>
            </a:r>
            <a:r>
              <a:rPr lang="en-US" i="1" dirty="0"/>
              <a:t>don’t </a:t>
            </a:r>
            <a:r>
              <a:rPr lang="en-US" dirty="0"/>
              <a:t>disclose these.</a:t>
            </a:r>
          </a:p>
        </p:txBody>
      </p:sp>
      <p:sp>
        <p:nvSpPr>
          <p:cNvPr id="4" name="Slide Number Placeholder 3">
            <a:extLst>
              <a:ext uri="{FF2B5EF4-FFF2-40B4-BE49-F238E27FC236}">
                <a16:creationId xmlns:a16="http://schemas.microsoft.com/office/drawing/2014/main" id="{C0ECEF94-F99A-4B4A-BF03-F1A75AF340B2}"/>
              </a:ext>
            </a:extLst>
          </p:cNvPr>
          <p:cNvSpPr>
            <a:spLocks noGrp="1"/>
          </p:cNvSpPr>
          <p:nvPr>
            <p:ph type="sldNum" sz="quarter" idx="12"/>
          </p:nvPr>
        </p:nvSpPr>
        <p:spPr/>
        <p:txBody>
          <a:bodyPr/>
          <a:lstStyle/>
          <a:p>
            <a:fld id="{C95A45DB-84F7-5C40-9CBC-F6310A3A86F2}" type="slidenum">
              <a:rPr lang="en-US" smtClean="0"/>
              <a:t>44</a:t>
            </a:fld>
            <a:endParaRPr lang="en-US"/>
          </a:p>
        </p:txBody>
      </p:sp>
    </p:spTree>
    <p:extLst>
      <p:ext uri="{BB962C8B-B14F-4D97-AF65-F5344CB8AC3E}">
        <p14:creationId xmlns:p14="http://schemas.microsoft.com/office/powerpoint/2010/main" val="146609639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D20B4-5EA3-5F41-B915-261F56A1811A}"/>
              </a:ext>
            </a:extLst>
          </p:cNvPr>
          <p:cNvSpPr>
            <a:spLocks noGrp="1"/>
          </p:cNvSpPr>
          <p:nvPr>
            <p:ph type="title"/>
          </p:nvPr>
        </p:nvSpPr>
        <p:spPr/>
        <p:txBody>
          <a:bodyPr/>
          <a:lstStyle/>
          <a:p>
            <a:r>
              <a:rPr lang="en-US" dirty="0"/>
              <a:t>Read the Algorithm Section</a:t>
            </a:r>
          </a:p>
        </p:txBody>
      </p:sp>
      <p:sp>
        <p:nvSpPr>
          <p:cNvPr id="3" name="Content Placeholder 2">
            <a:extLst>
              <a:ext uri="{FF2B5EF4-FFF2-40B4-BE49-F238E27FC236}">
                <a16:creationId xmlns:a16="http://schemas.microsoft.com/office/drawing/2014/main" id="{173CAD2C-4C77-4644-B23A-997266321A9F}"/>
              </a:ext>
            </a:extLst>
          </p:cNvPr>
          <p:cNvSpPr>
            <a:spLocks noGrp="1"/>
          </p:cNvSpPr>
          <p:nvPr>
            <p:ph idx="1"/>
          </p:nvPr>
        </p:nvSpPr>
        <p:spPr>
          <a:xfrm>
            <a:off x="677334" y="1563757"/>
            <a:ext cx="9381066" cy="4477605"/>
          </a:xfrm>
        </p:spPr>
        <p:txBody>
          <a:bodyPr>
            <a:normAutofit lnSpcReduction="10000"/>
          </a:bodyPr>
          <a:lstStyle/>
          <a:p>
            <a:r>
              <a:rPr lang="en-US" i="1" dirty="0"/>
              <a:t>Now</a:t>
            </a:r>
            <a:r>
              <a:rPr lang="en-US" dirty="0"/>
              <a:t> study the Algorithm/System main body.</a:t>
            </a:r>
          </a:p>
          <a:p>
            <a:r>
              <a:rPr lang="en-US" dirty="0"/>
              <a:t>Ensure that you understand </a:t>
            </a:r>
            <a:r>
              <a:rPr lang="en-US" i="1" dirty="0"/>
              <a:t>every</a:t>
            </a:r>
            <a:r>
              <a:rPr lang="en-US" dirty="0"/>
              <a:t> aspect of the notation (you may have to check other sections, other papers, books, etc.!)</a:t>
            </a:r>
          </a:p>
          <a:p>
            <a:pPr lvl="1"/>
            <a:r>
              <a:rPr lang="en-US" dirty="0"/>
              <a:t>Pay attention to hats, subscripts, superscripts, stars, etc. Beware of similar-looking symbols: W/omega, O/zero, L/one, V/nu, etc. </a:t>
            </a:r>
          </a:p>
          <a:p>
            <a:pPr lvl="1"/>
            <a:r>
              <a:rPr lang="en-US" dirty="0"/>
              <a:t>What size are matrices?</a:t>
            </a:r>
          </a:p>
          <a:p>
            <a:pPr lvl="1"/>
            <a:r>
              <a:rPr lang="en-US" dirty="0"/>
              <a:t>What are the units?</a:t>
            </a:r>
          </a:p>
          <a:p>
            <a:pPr lvl="1"/>
            <a:r>
              <a:rPr lang="en-US" dirty="0"/>
              <a:t>What do functions return?</a:t>
            </a:r>
          </a:p>
          <a:p>
            <a:r>
              <a:rPr lang="en-US" dirty="0"/>
              <a:t>If you’re trying to really understand this paper, then rederive the code or equations as you progress. The paper will skip steps to save space. You shouldn’t.</a:t>
            </a:r>
          </a:p>
          <a:p>
            <a:pPr marL="0" indent="0">
              <a:buNone/>
            </a:pPr>
            <a:endParaRPr lang="en-US" dirty="0"/>
          </a:p>
        </p:txBody>
      </p:sp>
      <p:sp>
        <p:nvSpPr>
          <p:cNvPr id="4" name="Slide Number Placeholder 3">
            <a:extLst>
              <a:ext uri="{FF2B5EF4-FFF2-40B4-BE49-F238E27FC236}">
                <a16:creationId xmlns:a16="http://schemas.microsoft.com/office/drawing/2014/main" id="{46F6DB5E-4907-A341-98A7-79A243E0993A}"/>
              </a:ext>
            </a:extLst>
          </p:cNvPr>
          <p:cNvSpPr>
            <a:spLocks noGrp="1"/>
          </p:cNvSpPr>
          <p:nvPr>
            <p:ph type="sldNum" sz="quarter" idx="12"/>
          </p:nvPr>
        </p:nvSpPr>
        <p:spPr/>
        <p:txBody>
          <a:bodyPr/>
          <a:lstStyle/>
          <a:p>
            <a:fld id="{C95A45DB-84F7-5C40-9CBC-F6310A3A86F2}" type="slidenum">
              <a:rPr lang="en-US" smtClean="0"/>
              <a:t>45</a:t>
            </a:fld>
            <a:endParaRPr lang="en-US"/>
          </a:p>
        </p:txBody>
      </p:sp>
    </p:spTree>
    <p:extLst>
      <p:ext uri="{BB962C8B-B14F-4D97-AF65-F5344CB8AC3E}">
        <p14:creationId xmlns:p14="http://schemas.microsoft.com/office/powerpoint/2010/main" val="3117102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7762A1-D738-E846-9CA9-0879ABA93572}"/>
              </a:ext>
            </a:extLst>
          </p:cNvPr>
          <p:cNvSpPr>
            <a:spLocks noGrp="1"/>
          </p:cNvSpPr>
          <p:nvPr>
            <p:ph type="title"/>
          </p:nvPr>
        </p:nvSpPr>
        <p:spPr/>
        <p:txBody>
          <a:bodyPr/>
          <a:lstStyle/>
          <a:p>
            <a:r>
              <a:rPr lang="en-US" dirty="0"/>
              <a:t>Read the Conclusions. Think.</a:t>
            </a:r>
          </a:p>
        </p:txBody>
      </p:sp>
      <p:sp>
        <p:nvSpPr>
          <p:cNvPr id="3" name="Content Placeholder 2">
            <a:extLst>
              <a:ext uri="{FF2B5EF4-FFF2-40B4-BE49-F238E27FC236}">
                <a16:creationId xmlns:a16="http://schemas.microsoft.com/office/drawing/2014/main" id="{3AB4EAE0-914D-5749-9592-B59FE7BC937A}"/>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F29CD2A3-CBF0-6544-80AE-A550351FE738}"/>
              </a:ext>
            </a:extLst>
          </p:cNvPr>
          <p:cNvSpPr>
            <a:spLocks noGrp="1"/>
          </p:cNvSpPr>
          <p:nvPr>
            <p:ph type="sldNum" sz="quarter" idx="12"/>
          </p:nvPr>
        </p:nvSpPr>
        <p:spPr/>
        <p:txBody>
          <a:bodyPr/>
          <a:lstStyle/>
          <a:p>
            <a:fld id="{C95A45DB-84F7-5C40-9CBC-F6310A3A86F2}" type="slidenum">
              <a:rPr lang="en-US" smtClean="0"/>
              <a:t>46</a:t>
            </a:fld>
            <a:endParaRPr lang="en-US"/>
          </a:p>
        </p:txBody>
      </p:sp>
    </p:spTree>
    <p:extLst>
      <p:ext uri="{BB962C8B-B14F-4D97-AF65-F5344CB8AC3E}">
        <p14:creationId xmlns:p14="http://schemas.microsoft.com/office/powerpoint/2010/main" val="25416850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B07C5C-8A4D-364A-993A-F2DFB9D42D3A}"/>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FDFFFC69-3BEB-4A4C-A9C3-856E6FEB0589}"/>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423E20A0-6931-D04B-9EB4-D358C2857E8D}"/>
              </a:ext>
            </a:extLst>
          </p:cNvPr>
          <p:cNvPicPr>
            <a:picLocks noChangeAspect="1"/>
          </p:cNvPicPr>
          <p:nvPr/>
        </p:nvPicPr>
        <p:blipFill>
          <a:blip r:embed="rId3"/>
          <a:stretch>
            <a:fillRect/>
          </a:stretch>
        </p:blipFill>
        <p:spPr>
          <a:xfrm>
            <a:off x="0" y="-1"/>
            <a:ext cx="12192000" cy="2650435"/>
          </a:xfrm>
          <a:prstGeom prst="rect">
            <a:avLst/>
          </a:prstGeom>
        </p:spPr>
      </p:pic>
      <p:sp>
        <p:nvSpPr>
          <p:cNvPr id="6" name="Rectangle 5">
            <a:extLst>
              <a:ext uri="{FF2B5EF4-FFF2-40B4-BE49-F238E27FC236}">
                <a16:creationId xmlns:a16="http://schemas.microsoft.com/office/drawing/2014/main" id="{AC9481F2-1A51-BF4F-A923-B800F3A1D491}"/>
              </a:ext>
            </a:extLst>
          </p:cNvPr>
          <p:cNvSpPr/>
          <p:nvPr/>
        </p:nvSpPr>
        <p:spPr>
          <a:xfrm>
            <a:off x="3048000" y="2650434"/>
            <a:ext cx="9339532" cy="338554"/>
          </a:xfrm>
          <a:prstGeom prst="rect">
            <a:avLst/>
          </a:prstGeom>
        </p:spPr>
        <p:txBody>
          <a:bodyPr wrap="square">
            <a:spAutoFit/>
          </a:bodyPr>
          <a:lstStyle/>
          <a:p>
            <a:r>
              <a:rPr lang="en-US" sz="1600" dirty="0">
                <a:solidFill>
                  <a:schemeClr val="bg1">
                    <a:lumMod val="50000"/>
                  </a:schemeClr>
                </a:solidFill>
              </a:rPr>
              <a:t>Wald et </a:t>
            </a:r>
            <a:r>
              <a:rPr lang="en-US" sz="1600">
                <a:solidFill>
                  <a:schemeClr val="bg1">
                    <a:lumMod val="50000"/>
                  </a:schemeClr>
                </a:solidFill>
              </a:rPr>
              <a:t>al., Embree</a:t>
            </a:r>
            <a:r>
              <a:rPr lang="en-US" sz="1600" dirty="0">
                <a:solidFill>
                  <a:schemeClr val="bg1">
                    <a:lumMod val="50000"/>
                  </a:schemeClr>
                </a:solidFill>
              </a:rPr>
              <a:t>: A Kernel Framework for Efficient CPU Ray Tracing, ACM </a:t>
            </a:r>
            <a:r>
              <a:rPr lang="en-US" sz="1600" dirty="0" err="1">
                <a:solidFill>
                  <a:schemeClr val="bg1">
                    <a:lumMod val="50000"/>
                  </a:schemeClr>
                </a:solidFill>
              </a:rPr>
              <a:t>ToG</a:t>
            </a:r>
            <a:r>
              <a:rPr lang="en-US" sz="1600" dirty="0">
                <a:solidFill>
                  <a:schemeClr val="bg1">
                    <a:lumMod val="50000"/>
                  </a:schemeClr>
                </a:solidFill>
              </a:rPr>
              <a:t> 2014</a:t>
            </a:r>
          </a:p>
        </p:txBody>
      </p:sp>
      <p:sp>
        <p:nvSpPr>
          <p:cNvPr id="4" name="Slide Number Placeholder 3">
            <a:extLst>
              <a:ext uri="{FF2B5EF4-FFF2-40B4-BE49-F238E27FC236}">
                <a16:creationId xmlns:a16="http://schemas.microsoft.com/office/drawing/2014/main" id="{30AE737F-502D-2B42-AC1B-1C69FF5DD91A}"/>
              </a:ext>
            </a:extLst>
          </p:cNvPr>
          <p:cNvSpPr>
            <a:spLocks noGrp="1"/>
          </p:cNvSpPr>
          <p:nvPr>
            <p:ph type="sldNum" sz="quarter" idx="12"/>
          </p:nvPr>
        </p:nvSpPr>
        <p:spPr/>
        <p:txBody>
          <a:bodyPr/>
          <a:lstStyle/>
          <a:p>
            <a:fld id="{C95A45DB-84F7-5C40-9CBC-F6310A3A86F2}" type="slidenum">
              <a:rPr lang="en-US" smtClean="0"/>
              <a:t>47</a:t>
            </a:fld>
            <a:endParaRPr lang="en-US"/>
          </a:p>
        </p:txBody>
      </p:sp>
    </p:spTree>
    <p:extLst>
      <p:ext uri="{BB962C8B-B14F-4D97-AF65-F5344CB8AC3E}">
        <p14:creationId xmlns:p14="http://schemas.microsoft.com/office/powerpoint/2010/main" val="360007714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EE1ECC-7300-2448-90D6-2D92084A30FD}"/>
              </a:ext>
            </a:extLst>
          </p:cNvPr>
          <p:cNvSpPr>
            <a:spLocks noGrp="1"/>
          </p:cNvSpPr>
          <p:nvPr>
            <p:ph type="title"/>
          </p:nvPr>
        </p:nvSpPr>
        <p:spPr/>
        <p:txBody>
          <a:bodyPr/>
          <a:lstStyle/>
          <a:p>
            <a:r>
              <a:rPr lang="en-US" dirty="0"/>
              <a:t>Many Motivations</a:t>
            </a:r>
          </a:p>
        </p:txBody>
      </p:sp>
      <p:sp>
        <p:nvSpPr>
          <p:cNvPr id="3" name="Content Placeholder 2">
            <a:extLst>
              <a:ext uri="{FF2B5EF4-FFF2-40B4-BE49-F238E27FC236}">
                <a16:creationId xmlns:a16="http://schemas.microsoft.com/office/drawing/2014/main" id="{0CBA13F0-C5F9-CE49-BB53-AF24A3150FCD}"/>
              </a:ext>
            </a:extLst>
          </p:cNvPr>
          <p:cNvSpPr>
            <a:spLocks noGrp="1"/>
          </p:cNvSpPr>
          <p:nvPr>
            <p:ph idx="1"/>
          </p:nvPr>
        </p:nvSpPr>
        <p:spPr/>
        <p:txBody>
          <a:bodyPr/>
          <a:lstStyle/>
          <a:p>
            <a:pPr marL="0" indent="0">
              <a:buNone/>
            </a:pPr>
            <a:r>
              <a:rPr lang="en-US" dirty="0"/>
              <a:t>Many reasons you might read a paper: learn scientific result, learn structure, meta-insights, review.</a:t>
            </a:r>
          </a:p>
          <a:p>
            <a:pPr marL="0" indent="0">
              <a:buNone/>
            </a:pPr>
            <a:endParaRPr lang="en-US" dirty="0"/>
          </a:p>
          <a:p>
            <a:pPr marL="0" indent="0">
              <a:buNone/>
            </a:pPr>
            <a:r>
              <a:rPr lang="en-US" dirty="0"/>
              <a:t>Many benefits from reading primary sources.</a:t>
            </a:r>
          </a:p>
          <a:p>
            <a:pPr marL="0" indent="0">
              <a:buNone/>
            </a:pPr>
            <a:endParaRPr lang="en-US" dirty="0"/>
          </a:p>
          <a:p>
            <a:pPr marL="0" indent="0">
              <a:buNone/>
            </a:pPr>
            <a:r>
              <a:rPr lang="en-US" dirty="0"/>
              <a:t>Consider the authors’ constraints and audiences when interpreting their words.</a:t>
            </a:r>
          </a:p>
          <a:p>
            <a:pPr marL="0" indent="0">
              <a:buNone/>
            </a:pPr>
            <a:endParaRPr lang="en-US" dirty="0"/>
          </a:p>
        </p:txBody>
      </p:sp>
      <p:sp>
        <p:nvSpPr>
          <p:cNvPr id="4" name="Slide Number Placeholder 3">
            <a:extLst>
              <a:ext uri="{FF2B5EF4-FFF2-40B4-BE49-F238E27FC236}">
                <a16:creationId xmlns:a16="http://schemas.microsoft.com/office/drawing/2014/main" id="{45121F2D-9EDB-804F-A781-B706ADDBCFB3}"/>
              </a:ext>
            </a:extLst>
          </p:cNvPr>
          <p:cNvSpPr>
            <a:spLocks noGrp="1"/>
          </p:cNvSpPr>
          <p:nvPr>
            <p:ph type="sldNum" sz="quarter" idx="12"/>
          </p:nvPr>
        </p:nvSpPr>
        <p:spPr/>
        <p:txBody>
          <a:bodyPr/>
          <a:lstStyle/>
          <a:p>
            <a:fld id="{C95A45DB-84F7-5C40-9CBC-F6310A3A86F2}" type="slidenum">
              <a:rPr lang="en-US" smtClean="0"/>
              <a:t>48</a:t>
            </a:fld>
            <a:endParaRPr lang="en-US"/>
          </a:p>
        </p:txBody>
      </p:sp>
    </p:spTree>
    <p:extLst>
      <p:ext uri="{BB962C8B-B14F-4D97-AF65-F5344CB8AC3E}">
        <p14:creationId xmlns:p14="http://schemas.microsoft.com/office/powerpoint/2010/main" val="36139505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0156F-247A-2E4E-A832-E359989DEFA2}"/>
              </a:ext>
            </a:extLst>
          </p:cNvPr>
          <p:cNvSpPr>
            <a:spLocks noGrp="1"/>
          </p:cNvSpPr>
          <p:nvPr>
            <p:ph type="title"/>
          </p:nvPr>
        </p:nvSpPr>
        <p:spPr/>
        <p:txBody>
          <a:bodyPr/>
          <a:lstStyle/>
          <a:p>
            <a:r>
              <a:rPr lang="en-US" dirty="0"/>
              <a:t>Read in Multiple Passes</a:t>
            </a:r>
          </a:p>
        </p:txBody>
      </p:sp>
      <p:sp>
        <p:nvSpPr>
          <p:cNvPr id="3" name="Content Placeholder 2">
            <a:extLst>
              <a:ext uri="{FF2B5EF4-FFF2-40B4-BE49-F238E27FC236}">
                <a16:creationId xmlns:a16="http://schemas.microsoft.com/office/drawing/2014/main" id="{6C741B91-6D90-9049-8DC4-369774D57F79}"/>
              </a:ext>
            </a:extLst>
          </p:cNvPr>
          <p:cNvSpPr>
            <a:spLocks noGrp="1"/>
          </p:cNvSpPr>
          <p:nvPr>
            <p:ph idx="1"/>
          </p:nvPr>
        </p:nvSpPr>
        <p:spPr>
          <a:xfrm>
            <a:off x="2669420" y="1563757"/>
            <a:ext cx="6343952" cy="5032986"/>
          </a:xfrm>
        </p:spPr>
        <p:txBody>
          <a:bodyPr>
            <a:normAutofit lnSpcReduction="10000"/>
          </a:bodyPr>
          <a:lstStyle/>
          <a:p>
            <a:pPr marL="457200" indent="-457200">
              <a:buFont typeface="+mj-lt"/>
              <a:buAutoNum type="arabicPeriod"/>
            </a:pPr>
            <a:r>
              <a:rPr lang="en-US" dirty="0"/>
              <a:t>Title/Teaser/Abstract</a:t>
            </a:r>
          </a:p>
          <a:p>
            <a:pPr marL="457200" indent="-457200">
              <a:buFont typeface="+mj-lt"/>
              <a:buAutoNum type="arabicPeriod"/>
            </a:pPr>
            <a:r>
              <a:rPr lang="en-US" dirty="0"/>
              <a:t>Contributions (in Introduction)</a:t>
            </a:r>
          </a:p>
          <a:p>
            <a:pPr marL="457200" indent="-457200">
              <a:buFont typeface="+mj-lt"/>
              <a:buAutoNum type="arabicPeriod"/>
            </a:pPr>
            <a:r>
              <a:rPr lang="en-US" dirty="0"/>
              <a:t>Skim Conclusions</a:t>
            </a:r>
          </a:p>
          <a:p>
            <a:pPr marL="457200" indent="-457200">
              <a:buFont typeface="+mj-lt"/>
              <a:buAutoNum type="arabicPeriod"/>
            </a:pPr>
            <a:r>
              <a:rPr lang="en-US" dirty="0"/>
              <a:t>Skim Results</a:t>
            </a:r>
          </a:p>
          <a:p>
            <a:pPr marL="457200" indent="-457200">
              <a:buFont typeface="+mj-lt"/>
              <a:buAutoNum type="arabicPeriod"/>
            </a:pPr>
            <a:r>
              <a:rPr lang="en-US" i="1" dirty="0"/>
              <a:t>Recent</a:t>
            </a:r>
            <a:r>
              <a:rPr lang="en-US" dirty="0"/>
              <a:t> Related Work</a:t>
            </a:r>
          </a:p>
          <a:p>
            <a:pPr marL="457200" indent="-457200">
              <a:buFont typeface="+mj-lt"/>
              <a:buAutoNum type="arabicPeriod"/>
            </a:pPr>
            <a:r>
              <a:rPr lang="en-US" dirty="0"/>
              <a:t>Skim Algorithm/System</a:t>
            </a:r>
          </a:p>
          <a:p>
            <a:pPr marL="457200" indent="-457200">
              <a:buFont typeface="+mj-lt"/>
              <a:buAutoNum type="arabicPeriod"/>
            </a:pPr>
            <a:endParaRPr lang="en-US" dirty="0"/>
          </a:p>
          <a:p>
            <a:pPr marL="457200" indent="-457200">
              <a:buFont typeface="+mj-lt"/>
              <a:buAutoNum type="arabicPeriod"/>
            </a:pPr>
            <a:r>
              <a:rPr lang="en-US" dirty="0"/>
              <a:t>Abstract, Introduction, Related Work</a:t>
            </a:r>
          </a:p>
          <a:p>
            <a:pPr marL="457200" indent="-457200">
              <a:buFont typeface="+mj-lt"/>
              <a:buAutoNum type="arabicPeriod"/>
            </a:pPr>
            <a:r>
              <a:rPr lang="en-US" dirty="0"/>
              <a:t>Results</a:t>
            </a:r>
          </a:p>
          <a:p>
            <a:pPr marL="457200" indent="-457200">
              <a:buFont typeface="+mj-lt"/>
              <a:buAutoNum type="arabicPeriod"/>
            </a:pPr>
            <a:r>
              <a:rPr lang="en-US" dirty="0"/>
              <a:t>Algorithm/System…[maybe rederive!]</a:t>
            </a:r>
          </a:p>
          <a:p>
            <a:pPr marL="457200" indent="-457200">
              <a:buFont typeface="+mj-lt"/>
              <a:buAutoNum type="arabicPeriod"/>
            </a:pPr>
            <a:r>
              <a:rPr lang="en-US" dirty="0"/>
              <a:t>Conclusions</a:t>
            </a:r>
          </a:p>
          <a:p>
            <a:pPr marL="457200" indent="-457200">
              <a:buFont typeface="+mj-lt"/>
              <a:buAutoNum type="arabicPeriod"/>
            </a:pPr>
            <a:endParaRPr lang="en-US" dirty="0"/>
          </a:p>
          <a:p>
            <a:pPr marL="457200" indent="-457200">
              <a:buFont typeface="+mj-lt"/>
              <a:buAutoNum type="arabicPeriod"/>
            </a:pPr>
            <a:endParaRPr lang="en-US" dirty="0"/>
          </a:p>
        </p:txBody>
      </p:sp>
      <p:grpSp>
        <p:nvGrpSpPr>
          <p:cNvPr id="9" name="Group 8">
            <a:extLst>
              <a:ext uri="{FF2B5EF4-FFF2-40B4-BE49-F238E27FC236}">
                <a16:creationId xmlns:a16="http://schemas.microsoft.com/office/drawing/2014/main" id="{7B4DF9B2-8E16-A247-9B32-DF3A3CC8DAAE}"/>
              </a:ext>
            </a:extLst>
          </p:cNvPr>
          <p:cNvGrpSpPr/>
          <p:nvPr/>
        </p:nvGrpSpPr>
        <p:grpSpPr>
          <a:xfrm>
            <a:off x="1814699" y="2272145"/>
            <a:ext cx="912429" cy="3581162"/>
            <a:chOff x="1814699" y="2272145"/>
            <a:chExt cx="912429" cy="3581162"/>
          </a:xfrm>
        </p:grpSpPr>
        <p:sp>
          <p:nvSpPr>
            <p:cNvPr id="4" name="TextBox 3">
              <a:extLst>
                <a:ext uri="{FF2B5EF4-FFF2-40B4-BE49-F238E27FC236}">
                  <a16:creationId xmlns:a16="http://schemas.microsoft.com/office/drawing/2014/main" id="{C7F8F8EF-4E76-F84C-9267-B91F38585400}"/>
                </a:ext>
              </a:extLst>
            </p:cNvPr>
            <p:cNvSpPr txBox="1"/>
            <p:nvPr/>
          </p:nvSpPr>
          <p:spPr>
            <a:xfrm>
              <a:off x="1814699" y="227214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sp>
          <p:nvSpPr>
            <p:cNvPr id="5" name="TextBox 4">
              <a:extLst>
                <a:ext uri="{FF2B5EF4-FFF2-40B4-BE49-F238E27FC236}">
                  <a16:creationId xmlns:a16="http://schemas.microsoft.com/office/drawing/2014/main" id="{AC5117AE-CC6F-E64B-B73E-DD2486FB9EE1}"/>
                </a:ext>
              </a:extLst>
            </p:cNvPr>
            <p:cNvSpPr txBox="1"/>
            <p:nvPr/>
          </p:nvSpPr>
          <p:spPr>
            <a:xfrm>
              <a:off x="1814699" y="314463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sp>
          <p:nvSpPr>
            <p:cNvPr id="6" name="TextBox 5">
              <a:extLst>
                <a:ext uri="{FF2B5EF4-FFF2-40B4-BE49-F238E27FC236}">
                  <a16:creationId xmlns:a16="http://schemas.microsoft.com/office/drawing/2014/main" id="{6C270DB4-0AAE-6341-AFCF-0684FC92A515}"/>
                </a:ext>
              </a:extLst>
            </p:cNvPr>
            <p:cNvSpPr txBox="1"/>
            <p:nvPr/>
          </p:nvSpPr>
          <p:spPr>
            <a:xfrm>
              <a:off x="1814699" y="4245725"/>
              <a:ext cx="912429" cy="461665"/>
            </a:xfrm>
            <a:prstGeom prst="rect">
              <a:avLst/>
            </a:prstGeom>
            <a:noFill/>
          </p:spPr>
          <p:txBody>
            <a:bodyPr wrap="none" rtlCol="0">
              <a:spAutoFit/>
            </a:bodyPr>
            <a:lstStyle/>
            <a:p>
              <a:r>
                <a:rPr lang="en-US" sz="2400" i="1" dirty="0">
                  <a:solidFill>
                    <a:schemeClr val="accent1">
                      <a:lumMod val="60000"/>
                      <a:lumOff val="40000"/>
                    </a:schemeClr>
                  </a:solidFill>
                </a:rPr>
                <a:t>Stop?</a:t>
              </a:r>
            </a:p>
          </p:txBody>
        </p:sp>
        <p:sp>
          <p:nvSpPr>
            <p:cNvPr id="7" name="TextBox 6">
              <a:extLst>
                <a:ext uri="{FF2B5EF4-FFF2-40B4-BE49-F238E27FC236}">
                  <a16:creationId xmlns:a16="http://schemas.microsoft.com/office/drawing/2014/main" id="{69E6A333-00BA-604E-A954-D1A137932999}"/>
                </a:ext>
              </a:extLst>
            </p:cNvPr>
            <p:cNvSpPr txBox="1"/>
            <p:nvPr/>
          </p:nvSpPr>
          <p:spPr>
            <a:xfrm>
              <a:off x="1814699" y="5483975"/>
              <a:ext cx="728084" cy="369332"/>
            </a:xfrm>
            <a:prstGeom prst="rect">
              <a:avLst/>
            </a:prstGeom>
            <a:noFill/>
          </p:spPr>
          <p:txBody>
            <a:bodyPr wrap="none" rtlCol="0">
              <a:spAutoFit/>
            </a:bodyPr>
            <a:lstStyle/>
            <a:p>
              <a:r>
                <a:rPr lang="en-US" i="1" dirty="0">
                  <a:solidFill>
                    <a:schemeClr val="accent1">
                      <a:lumMod val="60000"/>
                      <a:lumOff val="40000"/>
                    </a:schemeClr>
                  </a:solidFill>
                </a:rPr>
                <a:t>Stop?</a:t>
              </a:r>
            </a:p>
          </p:txBody>
        </p:sp>
      </p:grpSp>
      <p:sp>
        <p:nvSpPr>
          <p:cNvPr id="8" name="Slide Number Placeholder 7">
            <a:extLst>
              <a:ext uri="{FF2B5EF4-FFF2-40B4-BE49-F238E27FC236}">
                <a16:creationId xmlns:a16="http://schemas.microsoft.com/office/drawing/2014/main" id="{B6604E92-6C84-4B45-9061-5E86B0242EAA}"/>
              </a:ext>
            </a:extLst>
          </p:cNvPr>
          <p:cNvSpPr>
            <a:spLocks noGrp="1"/>
          </p:cNvSpPr>
          <p:nvPr>
            <p:ph type="sldNum" sz="quarter" idx="12"/>
          </p:nvPr>
        </p:nvSpPr>
        <p:spPr/>
        <p:txBody>
          <a:bodyPr/>
          <a:lstStyle/>
          <a:p>
            <a:fld id="{C95A45DB-84F7-5C40-9CBC-F6310A3A86F2}" type="slidenum">
              <a:rPr lang="en-US" smtClean="0"/>
              <a:t>49</a:t>
            </a:fld>
            <a:endParaRPr lang="en-US"/>
          </a:p>
        </p:txBody>
      </p:sp>
    </p:spTree>
    <p:extLst>
      <p:ext uri="{BB962C8B-B14F-4D97-AF65-F5344CB8AC3E}">
        <p14:creationId xmlns:p14="http://schemas.microsoft.com/office/powerpoint/2010/main" val="369883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29C2-6025-D84E-B07D-A7E912BE37A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B108337B-03BF-6148-BCA9-E293DE6210CF}"/>
              </a:ext>
            </a:extLst>
          </p:cNvPr>
          <p:cNvSpPr>
            <a:spLocks noGrp="1"/>
          </p:cNvSpPr>
          <p:nvPr>
            <p:ph idx="1"/>
          </p:nvPr>
        </p:nvSpPr>
        <p:spPr>
          <a:xfrm>
            <a:off x="677333" y="1563757"/>
            <a:ext cx="10835794" cy="4477605"/>
          </a:xfrm>
        </p:spPr>
        <p:txBody>
          <a:bodyPr>
            <a:normAutofit/>
          </a:bodyPr>
          <a:lstStyle/>
          <a:p>
            <a:pPr marL="514350" indent="-514350">
              <a:buFont typeface="+mj-lt"/>
              <a:buAutoNum type="arabicPeriod"/>
            </a:pPr>
            <a:r>
              <a:rPr lang="en-US" sz="3200" dirty="0"/>
              <a:t>Read in multiple passes</a:t>
            </a:r>
          </a:p>
          <a:p>
            <a:pPr marL="514350" indent="-514350">
              <a:buFont typeface="+mj-lt"/>
              <a:buAutoNum type="arabicPeriod"/>
            </a:pPr>
            <a:r>
              <a:rPr lang="en-US" sz="3200" dirty="0"/>
              <a:t>Skip around (in a specific way) to decode the paper</a:t>
            </a:r>
          </a:p>
          <a:p>
            <a:pPr marL="514350" indent="-514350">
              <a:buFont typeface="+mj-lt"/>
              <a:buAutoNum type="arabicPeriod"/>
            </a:pPr>
            <a:r>
              <a:rPr lang="en-US" sz="3200" b="1" dirty="0"/>
              <a:t>Detect reasons to </a:t>
            </a:r>
            <a:r>
              <a:rPr lang="en-US" sz="3200" b="1" i="1" dirty="0"/>
              <a:t>stop</a:t>
            </a:r>
            <a:r>
              <a:rPr lang="en-US" sz="3200" b="1" dirty="0"/>
              <a:t> reading early</a:t>
            </a:r>
          </a:p>
          <a:p>
            <a:pPr marL="514350" indent="-514350">
              <a:buFont typeface="+mj-lt"/>
              <a:buAutoNum type="arabicPeriod"/>
            </a:pPr>
            <a:r>
              <a:rPr lang="en-US" sz="3200" dirty="0"/>
              <a:t>Evaluate critically as an active reader</a:t>
            </a:r>
          </a:p>
          <a:p>
            <a:pPr marL="514350" indent="-514350">
              <a:buFont typeface="+mj-lt"/>
              <a:buAutoNum type="arabicPeriod"/>
            </a:pPr>
            <a:r>
              <a:rPr lang="en-US" sz="3200" dirty="0"/>
              <a:t>Rederive key equations/code</a:t>
            </a:r>
          </a:p>
          <a:p>
            <a:pPr marL="514350" indent="-514350">
              <a:buFont typeface="+mj-lt"/>
              <a:buAutoNum type="arabicPeriod"/>
            </a:pPr>
            <a:r>
              <a:rPr lang="en-US" sz="3200" dirty="0"/>
              <a:t>Follow forward and backward references</a:t>
            </a:r>
          </a:p>
        </p:txBody>
      </p:sp>
      <p:sp>
        <p:nvSpPr>
          <p:cNvPr id="4" name="Slide Number Placeholder 3">
            <a:extLst>
              <a:ext uri="{FF2B5EF4-FFF2-40B4-BE49-F238E27FC236}">
                <a16:creationId xmlns:a16="http://schemas.microsoft.com/office/drawing/2014/main" id="{4C08484D-165B-5B43-BC75-B22D1A5D0214}"/>
              </a:ext>
            </a:extLst>
          </p:cNvPr>
          <p:cNvSpPr>
            <a:spLocks noGrp="1"/>
          </p:cNvSpPr>
          <p:nvPr>
            <p:ph type="sldNum" sz="quarter" idx="12"/>
          </p:nvPr>
        </p:nvSpPr>
        <p:spPr/>
        <p:txBody>
          <a:bodyPr/>
          <a:lstStyle/>
          <a:p>
            <a:fld id="{C95A45DB-84F7-5C40-9CBC-F6310A3A86F2}" type="slidenum">
              <a:rPr lang="en-US" smtClean="0"/>
              <a:t>5</a:t>
            </a:fld>
            <a:endParaRPr lang="en-US"/>
          </a:p>
        </p:txBody>
      </p:sp>
    </p:spTree>
    <p:extLst>
      <p:ext uri="{BB962C8B-B14F-4D97-AF65-F5344CB8AC3E}">
        <p14:creationId xmlns:p14="http://schemas.microsoft.com/office/powerpoint/2010/main" val="6367402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A62DCB-57D7-FE45-A3A6-175883473B42}"/>
              </a:ext>
            </a:extLst>
          </p:cNvPr>
          <p:cNvSpPr>
            <a:spLocks noGrp="1"/>
          </p:cNvSpPr>
          <p:nvPr>
            <p:ph type="title"/>
          </p:nvPr>
        </p:nvSpPr>
        <p:spPr/>
        <p:txBody>
          <a:bodyPr/>
          <a:lstStyle/>
          <a:p>
            <a:r>
              <a:rPr lang="en-US" dirty="0"/>
              <a:t>Recommended Reading</a:t>
            </a:r>
          </a:p>
        </p:txBody>
      </p:sp>
      <p:sp>
        <p:nvSpPr>
          <p:cNvPr id="3" name="Content Placeholder 2">
            <a:extLst>
              <a:ext uri="{FF2B5EF4-FFF2-40B4-BE49-F238E27FC236}">
                <a16:creationId xmlns:a16="http://schemas.microsoft.com/office/drawing/2014/main" id="{4C9D6EF2-4E0E-864C-BC16-6F4070362981}"/>
              </a:ext>
            </a:extLst>
          </p:cNvPr>
          <p:cNvSpPr>
            <a:spLocks noGrp="1"/>
          </p:cNvSpPr>
          <p:nvPr>
            <p:ph idx="1"/>
          </p:nvPr>
        </p:nvSpPr>
        <p:spPr>
          <a:xfrm>
            <a:off x="677334" y="1573617"/>
            <a:ext cx="9827633" cy="4657061"/>
          </a:xfrm>
        </p:spPr>
        <p:txBody>
          <a:bodyPr>
            <a:normAutofit/>
          </a:bodyPr>
          <a:lstStyle/>
          <a:p>
            <a:pPr marL="0" indent="0">
              <a:spcBef>
                <a:spcPts val="2200"/>
              </a:spcBef>
              <a:buNone/>
            </a:pPr>
            <a:r>
              <a:rPr lang="en-US" dirty="0"/>
              <a:t>S. Keshav, </a:t>
            </a:r>
            <a:r>
              <a:rPr lang="en-US" b="1" dirty="0"/>
              <a:t>How to read a paper</a:t>
            </a:r>
            <a:r>
              <a:rPr lang="en-US" dirty="0"/>
              <a:t>, SIGCOMM Review 2007 (2016 version) </a:t>
            </a:r>
            <a:r>
              <a:rPr lang="en-US" sz="1600" dirty="0">
                <a:hlinkClick r:id="rId3"/>
              </a:rPr>
              <a:t>https://blizzard.cs.uwaterloo.ca/keshav/home/Papers/data/07/paper-reading.pdf</a:t>
            </a:r>
            <a:endParaRPr lang="en-US" sz="1800" dirty="0"/>
          </a:p>
          <a:p>
            <a:pPr marL="0" indent="0">
              <a:spcBef>
                <a:spcPts val="2200"/>
              </a:spcBef>
              <a:buNone/>
            </a:pPr>
            <a:r>
              <a:rPr lang="en-US" dirty="0"/>
              <a:t>A. J. Smith, </a:t>
            </a:r>
            <a:r>
              <a:rPr lang="en-US" b="1" dirty="0"/>
              <a:t>The Task of the Referee</a:t>
            </a:r>
            <a:r>
              <a:rPr lang="en-US" dirty="0"/>
              <a:t>, Computer 1990 </a:t>
            </a:r>
            <a:r>
              <a:rPr lang="en-US" sz="1600" dirty="0">
                <a:hlinkClick r:id="rId4"/>
              </a:rPr>
              <a:t>https://www.cs.utexas.edu/users/mckinley/notes/reviewing-smith.pdf</a:t>
            </a:r>
            <a:endParaRPr lang="en-US" sz="1600" dirty="0"/>
          </a:p>
          <a:p>
            <a:pPr marL="0" indent="0">
              <a:spcBef>
                <a:spcPts val="2200"/>
              </a:spcBef>
              <a:buNone/>
            </a:pPr>
            <a:r>
              <a:rPr lang="en-US" dirty="0"/>
              <a:t>K. </a:t>
            </a:r>
            <a:r>
              <a:rPr lang="en-US" dirty="0" err="1"/>
              <a:t>Fatahalian</a:t>
            </a:r>
            <a:r>
              <a:rPr lang="en-US" dirty="0"/>
              <a:t>, </a:t>
            </a:r>
            <a:r>
              <a:rPr lang="en-US" b="1" dirty="0"/>
              <a:t>What makes a (graphics) systems paper beautiful</a:t>
            </a:r>
            <a:r>
              <a:rPr lang="en-US" dirty="0"/>
              <a:t>, web page, 2019 </a:t>
            </a:r>
            <a:r>
              <a:rPr lang="en-US" sz="1600" dirty="0">
                <a:hlinkClick r:id="rId5"/>
              </a:rPr>
              <a:t>http://graphics.stanford.edu/~kayvonf/notes/systemspaper/</a:t>
            </a:r>
            <a:endParaRPr lang="en-US" sz="1600" dirty="0"/>
          </a:p>
          <a:p>
            <a:pPr marL="0" indent="0">
              <a:spcBef>
                <a:spcPts val="2200"/>
              </a:spcBef>
              <a:buNone/>
            </a:pPr>
            <a:r>
              <a:rPr lang="en-US" dirty="0"/>
              <a:t>D. </a:t>
            </a:r>
            <a:r>
              <a:rPr lang="en-US" dirty="0" err="1"/>
              <a:t>Salesin</a:t>
            </a:r>
            <a:r>
              <a:rPr lang="en-US" dirty="0"/>
              <a:t>, </a:t>
            </a:r>
            <a:r>
              <a:rPr lang="en-US" b="1" dirty="0"/>
              <a:t>How to write a SIGGRAPH paper</a:t>
            </a:r>
            <a:r>
              <a:rPr lang="en-US" dirty="0"/>
              <a:t>, SIGGRAPH ASIA 2016 Courses </a:t>
            </a:r>
            <a:r>
              <a:rPr lang="en-US" sz="1600" dirty="0">
                <a:hlinkClick r:id="rId6"/>
              </a:rPr>
              <a:t>https://dl.acm.org/citation.cfm?id=2988471</a:t>
            </a:r>
            <a:endParaRPr lang="en-US" sz="1600" dirty="0"/>
          </a:p>
          <a:p>
            <a:pPr marL="0" indent="0">
              <a:spcBef>
                <a:spcPts val="2200"/>
              </a:spcBef>
              <a:buNone/>
            </a:pPr>
            <a:r>
              <a:rPr lang="en-US" dirty="0"/>
              <a:t>J. </a:t>
            </a:r>
            <a:r>
              <a:rPr lang="en-US" dirty="0" err="1"/>
              <a:t>Kajiya</a:t>
            </a:r>
            <a:r>
              <a:rPr lang="en-US" dirty="0"/>
              <a:t>, </a:t>
            </a:r>
            <a:r>
              <a:rPr lang="en-US" b="1" dirty="0"/>
              <a:t>How to get your SIGGRAPH paper rejected</a:t>
            </a:r>
            <a:r>
              <a:rPr lang="en-US" dirty="0"/>
              <a:t>, technical report 1993 </a:t>
            </a:r>
            <a:r>
              <a:rPr lang="en-US" sz="1600" dirty="0">
                <a:hlinkClick r:id="rId7"/>
              </a:rPr>
              <a:t>https://www.siggraph.org/sites/default/files/kajiya.pdf</a:t>
            </a:r>
            <a:endParaRPr lang="en-US" sz="1600" dirty="0"/>
          </a:p>
        </p:txBody>
      </p:sp>
      <p:sp>
        <p:nvSpPr>
          <p:cNvPr id="4" name="Slide Number Placeholder 3">
            <a:extLst>
              <a:ext uri="{FF2B5EF4-FFF2-40B4-BE49-F238E27FC236}">
                <a16:creationId xmlns:a16="http://schemas.microsoft.com/office/drawing/2014/main" id="{4F871CE0-D413-DC4A-A6F3-2FC247B88CB7}"/>
              </a:ext>
            </a:extLst>
          </p:cNvPr>
          <p:cNvSpPr>
            <a:spLocks noGrp="1"/>
          </p:cNvSpPr>
          <p:nvPr>
            <p:ph type="sldNum" sz="quarter" idx="12"/>
          </p:nvPr>
        </p:nvSpPr>
        <p:spPr/>
        <p:txBody>
          <a:bodyPr/>
          <a:lstStyle/>
          <a:p>
            <a:fld id="{C95A45DB-84F7-5C40-9CBC-F6310A3A86F2}" type="slidenum">
              <a:rPr lang="en-US" smtClean="0"/>
              <a:t>6</a:t>
            </a:fld>
            <a:endParaRPr lang="en-US"/>
          </a:p>
        </p:txBody>
      </p:sp>
    </p:spTree>
    <p:extLst>
      <p:ext uri="{BB962C8B-B14F-4D97-AF65-F5344CB8AC3E}">
        <p14:creationId xmlns:p14="http://schemas.microsoft.com/office/powerpoint/2010/main" val="33044979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D74D3-613C-F348-A0D7-D64F7B2DB2B2}"/>
              </a:ext>
            </a:extLst>
          </p:cNvPr>
          <p:cNvSpPr>
            <a:spLocks noGrp="1"/>
          </p:cNvSpPr>
          <p:nvPr>
            <p:ph type="title"/>
          </p:nvPr>
        </p:nvSpPr>
        <p:spPr/>
        <p:txBody>
          <a:bodyPr/>
          <a:lstStyle/>
          <a:p>
            <a:r>
              <a:rPr lang="en-US" dirty="0"/>
              <a:t>Context</a:t>
            </a:r>
          </a:p>
        </p:txBody>
      </p:sp>
      <p:sp>
        <p:nvSpPr>
          <p:cNvPr id="3" name="Content Placeholder 2">
            <a:extLst>
              <a:ext uri="{FF2B5EF4-FFF2-40B4-BE49-F238E27FC236}">
                <a16:creationId xmlns:a16="http://schemas.microsoft.com/office/drawing/2014/main" id="{F705D004-8937-3B4B-B834-3A2874810AC7}"/>
              </a:ext>
            </a:extLst>
          </p:cNvPr>
          <p:cNvSpPr>
            <a:spLocks noGrp="1"/>
          </p:cNvSpPr>
          <p:nvPr>
            <p:ph idx="1"/>
          </p:nvPr>
        </p:nvSpPr>
        <p:spPr/>
        <p:txBody>
          <a:bodyPr>
            <a:normAutofit/>
          </a:bodyPr>
          <a:lstStyle/>
          <a:p>
            <a:r>
              <a:rPr lang="en-US" sz="3200" dirty="0"/>
              <a:t>Literature</a:t>
            </a:r>
          </a:p>
          <a:p>
            <a:pPr lvl="1"/>
            <a:r>
              <a:rPr lang="en-US" sz="3200" dirty="0"/>
              <a:t>Scientific literature</a:t>
            </a:r>
          </a:p>
          <a:p>
            <a:pPr lvl="2"/>
            <a:r>
              <a:rPr lang="en-US" sz="3200" dirty="0"/>
              <a:t>Computer science</a:t>
            </a:r>
          </a:p>
          <a:p>
            <a:pPr lvl="3"/>
            <a:r>
              <a:rPr lang="en-US" sz="3200" dirty="0"/>
              <a:t>Computer graphics</a:t>
            </a:r>
          </a:p>
          <a:p>
            <a:pPr lvl="4"/>
            <a:r>
              <a:rPr lang="en-US" sz="3200" dirty="0"/>
              <a:t>Rendering</a:t>
            </a:r>
          </a:p>
          <a:p>
            <a:pPr lvl="5"/>
            <a:r>
              <a:rPr lang="en-US" sz="3200" dirty="0"/>
              <a:t>Physically-based rendering</a:t>
            </a:r>
          </a:p>
        </p:txBody>
      </p:sp>
      <p:sp>
        <p:nvSpPr>
          <p:cNvPr id="4" name="Slide Number Placeholder 3">
            <a:extLst>
              <a:ext uri="{FF2B5EF4-FFF2-40B4-BE49-F238E27FC236}">
                <a16:creationId xmlns:a16="http://schemas.microsoft.com/office/drawing/2014/main" id="{1E24953A-9B92-0949-BBCA-4D7D200752EA}"/>
              </a:ext>
            </a:extLst>
          </p:cNvPr>
          <p:cNvSpPr>
            <a:spLocks noGrp="1"/>
          </p:cNvSpPr>
          <p:nvPr>
            <p:ph type="sldNum" sz="quarter" idx="12"/>
          </p:nvPr>
        </p:nvSpPr>
        <p:spPr/>
        <p:txBody>
          <a:bodyPr/>
          <a:lstStyle/>
          <a:p>
            <a:fld id="{C95A45DB-84F7-5C40-9CBC-F6310A3A86F2}" type="slidenum">
              <a:rPr lang="en-US" smtClean="0"/>
              <a:t>7</a:t>
            </a:fld>
            <a:endParaRPr lang="en-US"/>
          </a:p>
        </p:txBody>
      </p:sp>
    </p:spTree>
    <p:extLst>
      <p:ext uri="{BB962C8B-B14F-4D97-AF65-F5344CB8AC3E}">
        <p14:creationId xmlns:p14="http://schemas.microsoft.com/office/powerpoint/2010/main" val="30771654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418F0-D15B-374B-9052-A3284BD01D60}"/>
              </a:ext>
            </a:extLst>
          </p:cNvPr>
          <p:cNvSpPr>
            <a:spLocks noGrp="1"/>
          </p:cNvSpPr>
          <p:nvPr>
            <p:ph type="title"/>
          </p:nvPr>
        </p:nvSpPr>
        <p:spPr/>
        <p:txBody>
          <a:bodyPr/>
          <a:lstStyle/>
          <a:p>
            <a:r>
              <a:rPr lang="en-US" dirty="0"/>
              <a:t>Potential Author Goals</a:t>
            </a:r>
          </a:p>
        </p:txBody>
      </p:sp>
      <p:sp>
        <p:nvSpPr>
          <p:cNvPr id="3" name="Content Placeholder 2">
            <a:extLst>
              <a:ext uri="{FF2B5EF4-FFF2-40B4-BE49-F238E27FC236}">
                <a16:creationId xmlns:a16="http://schemas.microsoft.com/office/drawing/2014/main" id="{839F77FB-6D33-2D45-B9CE-DD574ECA9864}"/>
              </a:ext>
            </a:extLst>
          </p:cNvPr>
          <p:cNvSpPr>
            <a:spLocks noGrp="1"/>
          </p:cNvSpPr>
          <p:nvPr>
            <p:ph idx="1"/>
          </p:nvPr>
        </p:nvSpPr>
        <p:spPr>
          <a:xfrm>
            <a:off x="838200" y="1825624"/>
            <a:ext cx="10515600" cy="4698267"/>
          </a:xfrm>
        </p:spPr>
        <p:txBody>
          <a:bodyPr>
            <a:normAutofit/>
          </a:bodyPr>
          <a:lstStyle/>
          <a:p>
            <a:r>
              <a:rPr lang="en-US" sz="2800" dirty="0"/>
              <a:t>Describe a new problem</a:t>
            </a:r>
          </a:p>
          <a:p>
            <a:r>
              <a:rPr lang="en-US" sz="2800" dirty="0"/>
              <a:t>Describe a new solution</a:t>
            </a:r>
          </a:p>
          <a:p>
            <a:r>
              <a:rPr lang="en-US" sz="2800" dirty="0"/>
              <a:t>Advance understanding of an existing problem or solution</a:t>
            </a:r>
          </a:p>
          <a:p>
            <a:r>
              <a:rPr lang="en-US" sz="2800" dirty="0"/>
              <a:t>Advocate for a specific approach to a problem</a:t>
            </a:r>
          </a:p>
          <a:p>
            <a:r>
              <a:rPr lang="en-US" sz="2800" dirty="0"/>
              <a:t>Expose a flaw in a previous solution</a:t>
            </a:r>
          </a:p>
          <a:p>
            <a:r>
              <a:rPr lang="en-US" sz="2800" dirty="0"/>
              <a:t>Aid in implementation of a solution</a:t>
            </a:r>
          </a:p>
          <a:p>
            <a:r>
              <a:rPr lang="en-US" sz="2800" dirty="0"/>
              <a:t>Demonstrate correctness/quality/performance of a solution</a:t>
            </a:r>
          </a:p>
          <a:p>
            <a:r>
              <a:rPr lang="en-US" sz="2800" dirty="0"/>
              <a:t>Describe a failed approach (negative result)</a:t>
            </a:r>
          </a:p>
        </p:txBody>
      </p:sp>
      <p:sp>
        <p:nvSpPr>
          <p:cNvPr id="4" name="Slide Number Placeholder 3">
            <a:extLst>
              <a:ext uri="{FF2B5EF4-FFF2-40B4-BE49-F238E27FC236}">
                <a16:creationId xmlns:a16="http://schemas.microsoft.com/office/drawing/2014/main" id="{DE16607D-FAB4-1443-836F-CB056B85867C}"/>
              </a:ext>
            </a:extLst>
          </p:cNvPr>
          <p:cNvSpPr>
            <a:spLocks noGrp="1"/>
          </p:cNvSpPr>
          <p:nvPr>
            <p:ph type="sldNum" sz="quarter" idx="12"/>
          </p:nvPr>
        </p:nvSpPr>
        <p:spPr/>
        <p:txBody>
          <a:bodyPr/>
          <a:lstStyle/>
          <a:p>
            <a:fld id="{C95A45DB-84F7-5C40-9CBC-F6310A3A86F2}" type="slidenum">
              <a:rPr lang="en-US" smtClean="0"/>
              <a:t>8</a:t>
            </a:fld>
            <a:endParaRPr lang="en-US"/>
          </a:p>
        </p:txBody>
      </p:sp>
    </p:spTree>
    <p:extLst>
      <p:ext uri="{BB962C8B-B14F-4D97-AF65-F5344CB8AC3E}">
        <p14:creationId xmlns:p14="http://schemas.microsoft.com/office/powerpoint/2010/main" val="57826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418F0-D15B-374B-9052-A3284BD01D60}"/>
              </a:ext>
            </a:extLst>
          </p:cNvPr>
          <p:cNvSpPr>
            <a:spLocks noGrp="1"/>
          </p:cNvSpPr>
          <p:nvPr>
            <p:ph type="title"/>
          </p:nvPr>
        </p:nvSpPr>
        <p:spPr>
          <a:xfrm>
            <a:off x="677334" y="404038"/>
            <a:ext cx="8596668" cy="1212112"/>
          </a:xfrm>
        </p:spPr>
        <p:txBody>
          <a:bodyPr>
            <a:normAutofit/>
          </a:bodyPr>
          <a:lstStyle/>
          <a:p>
            <a:r>
              <a:rPr lang="en-US" dirty="0"/>
              <a:t>Potential Author Constraints</a:t>
            </a:r>
            <a:br>
              <a:rPr lang="en-US" dirty="0"/>
            </a:br>
            <a:r>
              <a:rPr lang="en-US" dirty="0"/>
              <a:t>(Pragmatic Goals)</a:t>
            </a:r>
          </a:p>
        </p:txBody>
      </p:sp>
      <p:sp>
        <p:nvSpPr>
          <p:cNvPr id="3" name="Content Placeholder 2">
            <a:extLst>
              <a:ext uri="{FF2B5EF4-FFF2-40B4-BE49-F238E27FC236}">
                <a16:creationId xmlns:a16="http://schemas.microsoft.com/office/drawing/2014/main" id="{839F77FB-6D33-2D45-B9CE-DD574ECA9864}"/>
              </a:ext>
            </a:extLst>
          </p:cNvPr>
          <p:cNvSpPr>
            <a:spLocks noGrp="1"/>
          </p:cNvSpPr>
          <p:nvPr>
            <p:ph idx="1"/>
          </p:nvPr>
        </p:nvSpPr>
        <p:spPr>
          <a:xfrm>
            <a:off x="838200" y="1825624"/>
            <a:ext cx="10325986" cy="4698267"/>
          </a:xfrm>
        </p:spPr>
        <p:txBody>
          <a:bodyPr>
            <a:normAutofit/>
          </a:bodyPr>
          <a:lstStyle/>
          <a:p>
            <a:r>
              <a:rPr lang="en-US" sz="2800" dirty="0"/>
              <a:t>Satisfy page count limitation</a:t>
            </a:r>
          </a:p>
          <a:p>
            <a:r>
              <a:rPr lang="en-US" sz="2800" dirty="0"/>
              <a:t>Persuade the reviewers/editor that the paper is acceptable </a:t>
            </a:r>
            <a:r>
              <a:rPr lang="en-US" dirty="0"/>
              <a:t>[novel, correct, significant, clever, clear, …PC]</a:t>
            </a:r>
          </a:p>
          <a:p>
            <a:r>
              <a:rPr lang="en-US" sz="2800" dirty="0"/>
              <a:t>Convince a promotion/thesis/funding/hiring committee that the authors perform important research</a:t>
            </a:r>
          </a:p>
          <a:p>
            <a:r>
              <a:rPr lang="en-US" sz="2800" dirty="0"/>
              <a:t>Impress the authors’ peers or make the authors feel valued</a:t>
            </a:r>
          </a:p>
          <a:p>
            <a:r>
              <a:rPr lang="en-US" sz="2800" dirty="0"/>
              <a:t>Prevent others from patenting a technique</a:t>
            </a:r>
          </a:p>
          <a:p>
            <a:r>
              <a:rPr lang="en-US" sz="2800" dirty="0"/>
              <a:t>Support the authors’ patent of a technique</a:t>
            </a:r>
          </a:p>
        </p:txBody>
      </p:sp>
      <p:sp>
        <p:nvSpPr>
          <p:cNvPr id="4" name="Slide Number Placeholder 3">
            <a:extLst>
              <a:ext uri="{FF2B5EF4-FFF2-40B4-BE49-F238E27FC236}">
                <a16:creationId xmlns:a16="http://schemas.microsoft.com/office/drawing/2014/main" id="{E52D7BD9-77D1-5349-813B-3B3CD45711AB}"/>
              </a:ext>
            </a:extLst>
          </p:cNvPr>
          <p:cNvSpPr>
            <a:spLocks noGrp="1"/>
          </p:cNvSpPr>
          <p:nvPr>
            <p:ph type="sldNum" sz="quarter" idx="12"/>
          </p:nvPr>
        </p:nvSpPr>
        <p:spPr/>
        <p:txBody>
          <a:bodyPr/>
          <a:lstStyle/>
          <a:p>
            <a:fld id="{C95A45DB-84F7-5C40-9CBC-F6310A3A86F2}" type="slidenum">
              <a:rPr lang="en-US" smtClean="0"/>
              <a:t>9</a:t>
            </a:fld>
            <a:endParaRPr lang="en-US"/>
          </a:p>
        </p:txBody>
      </p:sp>
    </p:spTree>
    <p:extLst>
      <p:ext uri="{BB962C8B-B14F-4D97-AF65-F5344CB8AC3E}">
        <p14:creationId xmlns:p14="http://schemas.microsoft.com/office/powerpoint/2010/main" val="3822705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Facet">
  <a:themeElements>
    <a:clrScheme name="Red Violet">
      <a:dk1>
        <a:sysClr val="windowText" lastClr="000000"/>
      </a:dk1>
      <a:lt1>
        <a:sysClr val="window" lastClr="FFFFFF"/>
      </a:lt1>
      <a:dk2>
        <a:srgbClr val="454551"/>
      </a:dk2>
      <a:lt2>
        <a:srgbClr val="D8D9DC"/>
      </a:lt2>
      <a:accent1>
        <a:srgbClr val="E32D91"/>
      </a:accent1>
      <a:accent2>
        <a:srgbClr val="C830CC"/>
      </a:accent2>
      <a:accent3>
        <a:srgbClr val="4EA6DC"/>
      </a:accent3>
      <a:accent4>
        <a:srgbClr val="4775E7"/>
      </a:accent4>
      <a:accent5>
        <a:srgbClr val="8971E1"/>
      </a:accent5>
      <a:accent6>
        <a:srgbClr val="D54773"/>
      </a:accent6>
      <a:hlink>
        <a:srgbClr val="6B9F25"/>
      </a:hlink>
      <a:folHlink>
        <a:srgbClr val="8C8C8C"/>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{2BEE832B-E057-3944-B5B6-B2D6F1924580}tf10001060</Template>
  <TotalTime>974</TotalTime>
  <Words>8035</Words>
  <Application>Microsoft Office PowerPoint</Application>
  <PresentationFormat>Widescreen</PresentationFormat>
  <Paragraphs>616</Paragraphs>
  <Slides>49</Slides>
  <Notes>49</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Arial</vt:lpstr>
      <vt:lpstr>Calibri</vt:lpstr>
      <vt:lpstr>Georgia</vt:lpstr>
      <vt:lpstr>Palatino</vt:lpstr>
      <vt:lpstr>Times New Roman</vt:lpstr>
      <vt:lpstr>Trebuchet MS</vt:lpstr>
      <vt:lpstr>Wingdings 3</vt:lpstr>
      <vt:lpstr>Facet</vt:lpstr>
      <vt:lpstr>How to Read a Realistic Rendering Paper</vt:lpstr>
      <vt:lpstr>Overview</vt:lpstr>
      <vt:lpstr>Motivation (for Reading Research Papers in this Course)</vt:lpstr>
      <vt:lpstr>Summary</vt:lpstr>
      <vt:lpstr>Summary</vt:lpstr>
      <vt:lpstr>Recommended Reading</vt:lpstr>
      <vt:lpstr>Context</vt:lpstr>
      <vt:lpstr>Potential Author Goals</vt:lpstr>
      <vt:lpstr>Potential Author Constraints (Pragmatic Goals)</vt:lpstr>
      <vt:lpstr>Potential Reader Goals (1/2)</vt:lpstr>
      <vt:lpstr>Potential Reader Goals (2/2)</vt:lpstr>
      <vt:lpstr>Publication Forms</vt:lpstr>
      <vt:lpstr>Some Realistic Rendering Venues</vt:lpstr>
      <vt:lpstr>Structure of a Paper</vt:lpstr>
      <vt:lpstr>Rendering Research Paper Structure</vt:lpstr>
      <vt:lpstr>Teaser Result</vt:lpstr>
      <vt:lpstr>Title &amp; Abstract</vt:lpstr>
      <vt:lpstr>Title &amp; Abstract</vt:lpstr>
      <vt:lpstr>Title &amp; Abstract</vt:lpstr>
      <vt:lpstr>Introduction</vt:lpstr>
      <vt:lpstr>Related Work</vt:lpstr>
      <vt:lpstr>Algorithm or System</vt:lpstr>
      <vt:lpstr>Evaluation (a.k.a. Results)</vt:lpstr>
      <vt:lpstr>Conclusions &amp; Discussion</vt:lpstr>
      <vt:lpstr>Reading Process</vt:lpstr>
      <vt:lpstr>Study Title &amp; Teaser</vt:lpstr>
      <vt:lpstr>PowerPoint Presentation</vt:lpstr>
      <vt:lpstr>Read the Abstract (1/2)</vt:lpstr>
      <vt:lpstr>Read the Abstract (2/2)</vt:lpstr>
      <vt:lpstr>PowerPoint Presentation</vt:lpstr>
      <vt:lpstr>PowerPoint Presentation</vt:lpstr>
      <vt:lpstr>Look for Contributions in the Introduction</vt:lpstr>
      <vt:lpstr>PowerPoint Presentation</vt:lpstr>
      <vt:lpstr>PowerPoint Presentation</vt:lpstr>
      <vt:lpstr>Skim Conclusions</vt:lpstr>
      <vt:lpstr>PowerPoint Presentation</vt:lpstr>
      <vt:lpstr>Skim Results, Emphasizing Data</vt:lpstr>
      <vt:lpstr>PowerPoint Presentation</vt:lpstr>
      <vt:lpstr>Skim Recent Related Work</vt:lpstr>
      <vt:lpstr>PowerPoint Presentation</vt:lpstr>
      <vt:lpstr>Skim the Algorithm/System Section</vt:lpstr>
      <vt:lpstr>Re-read Front Matter</vt:lpstr>
      <vt:lpstr>PowerPoint Presentation</vt:lpstr>
      <vt:lpstr>Re-read Results</vt:lpstr>
      <vt:lpstr>Read the Algorithm Section</vt:lpstr>
      <vt:lpstr>Read the Conclusions. Think.</vt:lpstr>
      <vt:lpstr>Summary</vt:lpstr>
      <vt:lpstr>Many Motivations</vt:lpstr>
      <vt:lpstr>Read in Multiple Passes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read a graphics paper</dc:title>
  <dc:creator>Morgan McGuire</dc:creator>
  <cp:lastModifiedBy>morgan</cp:lastModifiedBy>
  <cp:revision>151</cp:revision>
  <cp:lastPrinted>2019-09-04T18:20:42Z</cp:lastPrinted>
  <dcterms:created xsi:type="dcterms:W3CDTF">2019-09-03T12:57:25Z</dcterms:created>
  <dcterms:modified xsi:type="dcterms:W3CDTF">2019-09-06T02:19:48Z</dcterms:modified>
</cp:coreProperties>
</file>

<file path=docProps/thumbnail.jpeg>
</file>